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2.xml" ContentType="application/vnd.openxmlformats-officedocument.drawingml.chartshapes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5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7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9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30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1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2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3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4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5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6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7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0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1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5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5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55" r:id="rId2"/>
  </p:sldMasterIdLst>
  <p:notesMasterIdLst>
    <p:notesMasterId r:id="rId65"/>
  </p:notesMasterIdLst>
  <p:handoutMasterIdLst>
    <p:handoutMasterId r:id="rId66"/>
  </p:handoutMasterIdLst>
  <p:sldIdLst>
    <p:sldId id="264" r:id="rId3"/>
    <p:sldId id="375" r:id="rId4"/>
    <p:sldId id="322" r:id="rId5"/>
    <p:sldId id="323" r:id="rId6"/>
    <p:sldId id="431" r:id="rId7"/>
    <p:sldId id="324" r:id="rId8"/>
    <p:sldId id="325" r:id="rId9"/>
    <p:sldId id="326" r:id="rId10"/>
    <p:sldId id="369" r:id="rId11"/>
    <p:sldId id="432" r:id="rId12"/>
    <p:sldId id="329" r:id="rId13"/>
    <p:sldId id="330" r:id="rId14"/>
    <p:sldId id="331" r:id="rId15"/>
    <p:sldId id="332" r:id="rId16"/>
    <p:sldId id="333" r:id="rId17"/>
    <p:sldId id="335" r:id="rId18"/>
    <p:sldId id="433" r:id="rId19"/>
    <p:sldId id="434" r:id="rId20"/>
    <p:sldId id="435" r:id="rId21"/>
    <p:sldId id="339" r:id="rId22"/>
    <p:sldId id="379" r:id="rId23"/>
    <p:sldId id="388" r:id="rId24"/>
    <p:sldId id="389" r:id="rId25"/>
    <p:sldId id="390" r:id="rId26"/>
    <p:sldId id="391" r:id="rId27"/>
    <p:sldId id="392" r:id="rId28"/>
    <p:sldId id="425" r:id="rId29"/>
    <p:sldId id="426" r:id="rId30"/>
    <p:sldId id="427" r:id="rId31"/>
    <p:sldId id="387" r:id="rId32"/>
    <p:sldId id="393" r:id="rId33"/>
    <p:sldId id="408" r:id="rId34"/>
    <p:sldId id="340" r:id="rId35"/>
    <p:sldId id="404" r:id="rId36"/>
    <p:sldId id="405" r:id="rId37"/>
    <p:sldId id="395" r:id="rId38"/>
    <p:sldId id="399" r:id="rId39"/>
    <p:sldId id="401" r:id="rId40"/>
    <p:sldId id="278" r:id="rId41"/>
    <p:sldId id="436" r:id="rId42"/>
    <p:sldId id="407" r:id="rId43"/>
    <p:sldId id="352" r:id="rId44"/>
    <p:sldId id="359" r:id="rId45"/>
    <p:sldId id="428" r:id="rId46"/>
    <p:sldId id="410" r:id="rId47"/>
    <p:sldId id="412" r:id="rId48"/>
    <p:sldId id="411" r:id="rId49"/>
    <p:sldId id="421" r:id="rId50"/>
    <p:sldId id="413" r:id="rId51"/>
    <p:sldId id="419" r:id="rId52"/>
    <p:sldId id="429" r:id="rId53"/>
    <p:sldId id="415" r:id="rId54"/>
    <p:sldId id="416" r:id="rId55"/>
    <p:sldId id="417" r:id="rId56"/>
    <p:sldId id="414" r:id="rId57"/>
    <p:sldId id="418" r:id="rId58"/>
    <p:sldId id="374" r:id="rId59"/>
    <p:sldId id="376" r:id="rId60"/>
    <p:sldId id="377" r:id="rId61"/>
    <p:sldId id="378" r:id="rId62"/>
    <p:sldId id="396" r:id="rId63"/>
    <p:sldId id="263" r:id="rId64"/>
  </p:sldIdLst>
  <p:sldSz cx="12192000" cy="6858000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4BD"/>
    <a:srgbClr val="43715D"/>
    <a:srgbClr val="A1440B"/>
    <a:srgbClr val="6B2E09"/>
    <a:srgbClr val="2B1203"/>
    <a:srgbClr val="090F0D"/>
    <a:srgbClr val="1C2C26"/>
    <a:srgbClr val="253B32"/>
    <a:srgbClr val="2B493C"/>
    <a:srgbClr val="4A7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BF693B-14C2-7D7C-2D2F-2E36D6CDB9DE}" v="1" dt="2024-11-12T14:40:48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9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19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bsecretaria de Planejamento" userId="S::planejamento@saude.niteroi.rj.gov.br::e220011a-8f09-46c9-ba01-638541471328" providerId="AD" clId="Web-{32BF693B-14C2-7D7C-2D2F-2E36D6CDB9DE}"/>
    <pc:docChg chg="modSld">
      <pc:chgData name="Subsecretaria de Planejamento" userId="S::planejamento@saude.niteroi.rj.gov.br::e220011a-8f09-46c9-ba01-638541471328" providerId="AD" clId="Web-{32BF693B-14C2-7D7C-2D2F-2E36D6CDB9DE}" dt="2024-11-12T14:40:48.599" v="0"/>
      <pc:docMkLst>
        <pc:docMk/>
      </pc:docMkLst>
      <pc:sldChg chg="modSp">
        <pc:chgData name="Subsecretaria de Planejamento" userId="S::planejamento@saude.niteroi.rj.gov.br::e220011a-8f09-46c9-ba01-638541471328" providerId="AD" clId="Web-{32BF693B-14C2-7D7C-2D2F-2E36D6CDB9DE}" dt="2024-11-12T14:40:48.599" v="0"/>
        <pc:sldMkLst>
          <pc:docMk/>
          <pc:sldMk cId="4275591447" sldId="332"/>
        </pc:sldMkLst>
        <pc:graphicFrameChg chg="mod modGraphic">
          <ac:chgData name="Subsecretaria de Planejamento" userId="S::planejamento@saude.niteroi.rj.gov.br::e220011a-8f09-46c9-ba01-638541471328" providerId="AD" clId="Web-{32BF693B-14C2-7D7C-2D2F-2E36D6CDB9DE}" dt="2024-11-12T14:40:48.599" v="0"/>
          <ac:graphicFrameMkLst>
            <pc:docMk/>
            <pc:sldMk cId="4275591447" sldId="332"/>
            <ac:graphicFrameMk id="14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2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2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2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3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8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9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0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1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2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3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4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5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6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7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8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9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0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1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5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7.xlsx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8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9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5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50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51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b="1" dirty="0">
                <a:solidFill>
                  <a:schemeClr val="bg2"/>
                </a:solidFill>
              </a:rPr>
              <a:t>Resultado por tipo de atendimento</a:t>
            </a:r>
          </a:p>
          <a:p>
            <a:pPr>
              <a:defRPr sz="2160" b="1">
                <a:solidFill>
                  <a:schemeClr val="bg2"/>
                </a:solidFill>
              </a:defRPr>
            </a:pPr>
            <a:r>
              <a:rPr lang="pt-BR" sz="2160" b="0" dirty="0">
                <a:solidFill>
                  <a:schemeClr val="bg2"/>
                </a:solidFill>
              </a:rPr>
              <a:t>Janeiro</a:t>
            </a:r>
            <a:r>
              <a:rPr lang="pt-BR" sz="2160" b="0" baseline="0" dirty="0">
                <a:solidFill>
                  <a:schemeClr val="bg2"/>
                </a:solidFill>
              </a:rPr>
              <a:t> a agosto </a:t>
            </a:r>
            <a:r>
              <a:rPr lang="pt-BR" sz="2160" b="0" dirty="0">
                <a:solidFill>
                  <a:schemeClr val="bg2"/>
                </a:solidFill>
              </a:rPr>
              <a:t>de 2021 a 2024 </a:t>
            </a:r>
          </a:p>
        </c:rich>
      </c:tx>
      <c:layout>
        <c:manualLayout>
          <c:xMode val="edge"/>
          <c:yMode val="edge"/>
          <c:x val="0.20891676544535456"/>
          <c:y val="2.5480492876998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4019804795280451E-2"/>
          <c:y val="0.18981900375117375"/>
          <c:w val="0.88881809334183426"/>
          <c:h val="0.663498060876613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Atendimento odontológico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28112</c:v>
                </c:pt>
                <c:pt idx="1">
                  <c:v>21785</c:v>
                </c:pt>
                <c:pt idx="2">
                  <c:v>8572</c:v>
                </c:pt>
                <c:pt idx="3">
                  <c:v>11087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C0-405C-A76F-FDCE92317BE1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Procedimento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Plan1!$C$2:$C$5</c:f>
              <c:numCache>
                <c:formatCode>#,##0</c:formatCode>
                <c:ptCount val="4"/>
                <c:pt idx="0">
                  <c:v>515598</c:v>
                </c:pt>
                <c:pt idx="1">
                  <c:v>172150</c:v>
                </c:pt>
                <c:pt idx="2">
                  <c:v>79558</c:v>
                </c:pt>
                <c:pt idx="3">
                  <c:v>111123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C0-405C-A76F-FDCE92317BE1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Atendimento individual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Plan1!$D$2:$D$5</c:f>
              <c:numCache>
                <c:formatCode>#,##0</c:formatCode>
                <c:ptCount val="4"/>
                <c:pt idx="0">
                  <c:v>342319</c:v>
                </c:pt>
                <c:pt idx="1">
                  <c:v>149528</c:v>
                </c:pt>
                <c:pt idx="2">
                  <c:v>72705</c:v>
                </c:pt>
                <c:pt idx="3">
                  <c:v>93797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C0-405C-A76F-FDCE92317BE1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Visita domiciliar</c:v>
                </c:pt>
              </c:strCache>
            </c:strRef>
          </c:tx>
          <c:spPr>
            <a:solidFill>
              <a:srgbClr val="C4CEE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9BBF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AE-4B75-9F59-1656409F6CFB}"/>
              </c:ext>
            </c:extLst>
          </c:dPt>
          <c:dPt>
            <c:idx val="1"/>
            <c:invertIfNegative val="0"/>
            <c:bubble3D val="0"/>
            <c:spPr>
              <a:solidFill>
                <a:srgbClr val="99BBF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AE-4B75-9F59-1656409F6CFB}"/>
              </c:ext>
            </c:extLst>
          </c:dPt>
          <c:dPt>
            <c:idx val="2"/>
            <c:invertIfNegative val="0"/>
            <c:bubble3D val="0"/>
            <c:spPr>
              <a:solidFill>
                <a:srgbClr val="99BBF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AE-4B75-9F59-1656409F6CFB}"/>
              </c:ext>
            </c:extLst>
          </c:dPt>
          <c:dPt>
            <c:idx val="3"/>
            <c:invertIfNegative val="0"/>
            <c:bubble3D val="0"/>
            <c:spPr>
              <a:solidFill>
                <a:srgbClr val="99BBF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AE-4B75-9F59-1656409F6C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Plan1!$E$2:$E$5</c:f>
              <c:numCache>
                <c:formatCode>#,##0</c:formatCode>
                <c:ptCount val="4"/>
                <c:pt idx="0">
                  <c:v>201554</c:v>
                </c:pt>
                <c:pt idx="1">
                  <c:v>134823</c:v>
                </c:pt>
                <c:pt idx="2">
                  <c:v>80628</c:v>
                </c:pt>
                <c:pt idx="3">
                  <c:v>91442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C0-405C-A76F-FDCE92317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01797216"/>
        <c:axId val="701800480"/>
      </c:barChart>
      <c:catAx>
        <c:axId val="701797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701800480"/>
        <c:crosses val="autoZero"/>
        <c:auto val="1"/>
        <c:lblAlgn val="ctr"/>
        <c:lblOffset val="100"/>
        <c:noMultiLvlLbl val="0"/>
      </c:catAx>
      <c:valAx>
        <c:axId val="701800480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70179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ayout>
        <c:manualLayout>
          <c:xMode val="edge"/>
          <c:yMode val="edge"/>
          <c:x val="9.9509785506159049E-2"/>
          <c:y val="0.87388993353145439"/>
          <c:w val="0.89708819941983975"/>
          <c:h val="0.112394820532767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59" b="1" i="0" u="none" strike="noStrike" kern="120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dirty="0">
                <a:solidFill>
                  <a:schemeClr val="bg2"/>
                </a:solidFill>
              </a:rPr>
              <a:t>Resultados por policlínicas (%)</a:t>
            </a:r>
          </a:p>
          <a:p>
            <a:pPr>
              <a:defRPr>
                <a:solidFill>
                  <a:schemeClr val="bg2"/>
                </a:solidFill>
              </a:defRPr>
            </a:pPr>
            <a:r>
              <a:rPr lang="pt-BR" sz="2159" b="0" i="0" u="none" strike="noStrike" baseline="0" dirty="0">
                <a:effectLst/>
              </a:rPr>
              <a:t>Janeiro a agosto de </a:t>
            </a:r>
            <a:r>
              <a:rPr lang="pt-BR" b="0" dirty="0">
                <a:solidFill>
                  <a:schemeClr val="bg2"/>
                </a:solidFill>
              </a:rPr>
              <a:t>2024 – Total: 1.256.642 procedimentos</a:t>
            </a:r>
          </a:p>
        </c:rich>
      </c:tx>
      <c:layout>
        <c:manualLayout>
          <c:xMode val="edge"/>
          <c:yMode val="edge"/>
          <c:x val="0.28436956774450628"/>
          <c:y val="8.212281084104001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59" b="1" i="0" u="none" strike="noStrike" kern="120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36602798922085567"/>
          <c:y val="0.28867281196301708"/>
          <c:w val="0.3053829577350089"/>
          <c:h val="0.62226531746964364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E1EBE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0E-45F7-B7AD-7146181E4AEA}"/>
              </c:ext>
            </c:extLst>
          </c:dPt>
          <c:dPt>
            <c:idx val="1"/>
            <c:bubble3D val="0"/>
            <c:spPr>
              <a:solidFill>
                <a:srgbClr val="BAD4C7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0E-45F7-B7AD-7146181E4AEA}"/>
              </c:ext>
            </c:extLst>
          </c:dPt>
          <c:dPt>
            <c:idx val="2"/>
            <c:bubble3D val="0"/>
            <c:spPr>
              <a:solidFill>
                <a:srgbClr val="9CC0B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0E-45F7-B7AD-7146181E4AEA}"/>
              </c:ext>
            </c:extLst>
          </c:dPt>
          <c:dPt>
            <c:idx val="3"/>
            <c:bubble3D val="0"/>
            <c:spPr>
              <a:solidFill>
                <a:srgbClr val="79AF97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0E-45F7-B7AD-7146181E4AEA}"/>
              </c:ext>
            </c:extLst>
          </c:dPt>
          <c:dPt>
            <c:idx val="4"/>
            <c:bubble3D val="0"/>
            <c:spPr>
              <a:solidFill>
                <a:srgbClr val="518D7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90E-45F7-B7AD-7146181E4AEA}"/>
              </c:ext>
            </c:extLst>
          </c:dPt>
          <c:dPt>
            <c:idx val="5"/>
            <c:bubble3D val="0"/>
            <c:spPr>
              <a:solidFill>
                <a:srgbClr val="43715D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90E-45F7-B7AD-7146181E4AEA}"/>
              </c:ext>
            </c:extLst>
          </c:dPt>
          <c:dPt>
            <c:idx val="6"/>
            <c:bubble3D val="0"/>
            <c:spPr>
              <a:solidFill>
                <a:srgbClr val="2B493C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90E-45F7-B7AD-7146181E4AEA}"/>
              </c:ext>
            </c:extLst>
          </c:dPt>
          <c:dPt>
            <c:idx val="7"/>
            <c:bubble3D val="0"/>
            <c:spPr>
              <a:solidFill>
                <a:srgbClr val="1C2C2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90E-45F7-B7AD-7146181E4AEA}"/>
              </c:ext>
            </c:extLst>
          </c:dPt>
          <c:dPt>
            <c:idx val="8"/>
            <c:bubble3D val="0"/>
            <c:spPr>
              <a:solidFill>
                <a:srgbClr val="090F0D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90E-45F7-B7AD-7146181E4AEA}"/>
              </c:ext>
            </c:extLst>
          </c:dPt>
          <c:dPt>
            <c:idx val="9"/>
            <c:bubble3D val="0"/>
            <c:spPr>
              <a:solidFill>
                <a:schemeClr val="accent4">
                  <a:shade val="42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90E-45F7-B7AD-7146181E4AEA}"/>
              </c:ext>
            </c:extLst>
          </c:dPt>
          <c:dLbls>
            <c:dLbl>
              <c:idx val="0"/>
              <c:layout>
                <c:manualLayout>
                  <c:x val="-5.2719751409006241E-2"/>
                  <c:y val="-8.396871543297963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8871639754627"/>
                      <c:h val="8.24107805293260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90E-45F7-B7AD-7146181E4AEA}"/>
                </c:ext>
              </c:extLst>
            </c:dLbl>
            <c:dLbl>
              <c:idx val="1"/>
              <c:layout>
                <c:manualLayout>
                  <c:x val="-3.5916475183276023E-2"/>
                  <c:y val="-5.20179121416853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0E-45F7-B7AD-7146181E4AEA}"/>
                </c:ext>
              </c:extLst>
            </c:dLbl>
            <c:dLbl>
              <c:idx val="2"/>
              <c:layout>
                <c:manualLayout>
                  <c:x val="3.5033948974278244E-2"/>
                  <c:y val="2.486975043896260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08968882403537"/>
                      <c:h val="9.80124759958385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90E-45F7-B7AD-7146181E4AEA}"/>
                </c:ext>
              </c:extLst>
            </c:dLbl>
            <c:dLbl>
              <c:idx val="3"/>
              <c:layout>
                <c:manualLayout>
                  <c:x val="2.9061200571331547E-2"/>
                  <c:y val="4.083629980741219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77150123005043"/>
                      <c:h val="9.18983667393152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90E-45F7-B7AD-7146181E4AEA}"/>
                </c:ext>
              </c:extLst>
            </c:dLbl>
            <c:dLbl>
              <c:idx val="4"/>
              <c:layout>
                <c:manualLayout>
                  <c:x val="-2.2127391694721773E-2"/>
                  <c:y val="4.669229851924643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90E-45F7-B7AD-7146181E4AEA}"/>
                </c:ext>
              </c:extLst>
            </c:dLbl>
            <c:dLbl>
              <c:idx val="5"/>
              <c:layout>
                <c:manualLayout>
                  <c:x val="-7.8948693502730229E-3"/>
                  <c:y val="2.942098056228334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89738700545947"/>
                      <c:h val="4.38674764687257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90E-45F7-B7AD-7146181E4AEA}"/>
                </c:ext>
              </c:extLst>
            </c:dLbl>
            <c:dLbl>
              <c:idx val="6"/>
              <c:layout>
                <c:manualLayout>
                  <c:x val="4.416992908500951E-2"/>
                  <c:y val="-6.664912186917886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39263402473186"/>
                      <c:h val="4.28244930855678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890E-45F7-B7AD-7146181E4AEA}"/>
                </c:ext>
              </c:extLst>
            </c:dLbl>
            <c:dLbl>
              <c:idx val="7"/>
              <c:layout>
                <c:manualLayout>
                  <c:x val="2.1576563966365786E-2"/>
                  <c:y val="-4.469794849231249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87411641181709"/>
                      <c:h val="4.38530020107982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890E-45F7-B7AD-7146181E4AEA}"/>
                </c:ext>
              </c:extLst>
            </c:dLbl>
            <c:dLbl>
              <c:idx val="8"/>
              <c:layout>
                <c:manualLayout>
                  <c:x val="5.8365152834102589E-2"/>
                  <c:y val="-8.31870124636596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5377232813069"/>
                      <c:h val="4.36261806757762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890E-45F7-B7AD-7146181E4AEA}"/>
                </c:ext>
              </c:extLst>
            </c:dLbl>
            <c:dLbl>
              <c:idx val="9"/>
              <c:layout>
                <c:manualLayout>
                  <c:x val="0.12630050359320164"/>
                  <c:y val="2.90324729529127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90E-45F7-B7AD-7146181E4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1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Plan1!$A$2:$A$11</c:f>
              <c:strCache>
                <c:ptCount val="10"/>
                <c:pt idx="0">
                  <c:v>Largo da Batalha</c:v>
                </c:pt>
                <c:pt idx="1">
                  <c:v>Barreto</c:v>
                </c:pt>
                <c:pt idx="2">
                  <c:v>Sylvio Picanço</c:v>
                </c:pt>
                <c:pt idx="3">
                  <c:v>Engenhoca</c:v>
                </c:pt>
                <c:pt idx="4">
                  <c:v>Fonseca</c:v>
                </c:pt>
                <c:pt idx="5">
                  <c:v>Itaipú</c:v>
                </c:pt>
                <c:pt idx="6">
                  <c:v>Sérgio Arouca</c:v>
                </c:pt>
                <c:pt idx="7">
                  <c:v>Malu Sampaio </c:v>
                </c:pt>
                <c:pt idx="8">
                  <c:v>Carlos Antônio da Silva</c:v>
                </c:pt>
                <c:pt idx="9">
                  <c:v>Piratininga</c:v>
                </c:pt>
              </c:strCache>
            </c:strRef>
          </c:cat>
          <c:val>
            <c:numRef>
              <c:f>Plan1!$B$2:$B$11</c:f>
              <c:numCache>
                <c:formatCode>0.0%</c:formatCode>
                <c:ptCount val="10"/>
                <c:pt idx="0">
                  <c:v>0.446062159296156</c:v>
                </c:pt>
                <c:pt idx="1">
                  <c:v>0.20746169838535702</c:v>
                </c:pt>
                <c:pt idx="2">
                  <c:v>0.12788455766932649</c:v>
                </c:pt>
                <c:pt idx="3">
                  <c:v>0.11713300386881317</c:v>
                </c:pt>
                <c:pt idx="4">
                  <c:v>2.9619975954061694E-2</c:v>
                </c:pt>
                <c:pt idx="5">
                  <c:v>2.0210774835798247E-2</c:v>
                </c:pt>
                <c:pt idx="6">
                  <c:v>1.7376009720234051E-2</c:v>
                </c:pt>
                <c:pt idx="7">
                  <c:v>1.7323261444102282E-2</c:v>
                </c:pt>
                <c:pt idx="8">
                  <c:v>1.4286597754378558E-2</c:v>
                </c:pt>
                <c:pt idx="9">
                  <c:v>2.641961071772214E-3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90E-45F7-B7AD-7146181E4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9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799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explosion val="2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CC-4FFF-A82D-B1069FC4E92E}"/>
              </c:ext>
            </c:extLst>
          </c:dPt>
          <c:dPt>
            <c:idx val="1"/>
            <c:bubble3D val="0"/>
            <c:explosion val="11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CC-4FFF-A82D-B1069FC4E92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CC-4FFF-A82D-B1069FC4E92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CCC-4FFF-A82D-B1069FC4E92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CCC-4FFF-A82D-B1069FC4E92E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17B-4CAA-9CFE-4C7DD7DF950A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117B-4CAA-9CFE-4C7DD7DF950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CC-4FFF-A82D-B1069FC4E92E}"/>
                </c:ext>
              </c:extLst>
            </c:dLbl>
            <c:dLbl>
              <c:idx val="1"/>
              <c:layout>
                <c:manualLayout>
                  <c:x val="0.18571429731997857"/>
                  <c:y val="-0.2301764197886252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797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en-US" dirty="0"/>
                      <a:t>33,4%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797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65478100579807"/>
                      <c:h val="0.1974174445860920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9CCC-4FFF-A82D-B1069FC4E92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CC-4FFF-A82D-B1069FC4E92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CCC-4FFF-A82D-B1069FC4E92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CCC-4FFF-A82D-B1069FC4E92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17B-4CAA-9CFE-4C7DD7DF950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17B-4CAA-9CFE-4C7DD7DF95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97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11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Plan1!$A$2:$A$8</c:f>
              <c:strCache>
                <c:ptCount val="7"/>
                <c:pt idx="0">
                  <c:v>HOSPITAL</c:v>
                </c:pt>
                <c:pt idx="1">
                  <c:v>POLICLINICA</c:v>
                </c:pt>
                <c:pt idx="2">
                  <c:v>CLINICA ESPECIALIZADA/AMBULATORIO ESPECIALIZADO</c:v>
                </c:pt>
                <c:pt idx="3">
                  <c:v>PRONTO ANTEDIMENTO</c:v>
                </c:pt>
                <c:pt idx="4">
                  <c:v>UNIDADE DE SERVICO DE APOIO DE DIAGNOSE E TERAPIA</c:v>
                </c:pt>
                <c:pt idx="5">
                  <c:v>CENTRAL DE REGULAÇÃO MÉDICA DAS URGÊNCIAS</c:v>
                </c:pt>
                <c:pt idx="6">
                  <c:v>OUTROS</c:v>
                </c:pt>
              </c:strCache>
            </c:strRef>
          </c:cat>
          <c:val>
            <c:numRef>
              <c:f>Plan1!$B$2:$B$8</c:f>
              <c:numCache>
                <c:formatCode>0.0%</c:formatCode>
                <c:ptCount val="7"/>
                <c:pt idx="0">
                  <c:v>0.40335409156821056</c:v>
                </c:pt>
                <c:pt idx="1">
                  <c:v>0.28446872086097347</c:v>
                </c:pt>
                <c:pt idx="2">
                  <c:v>0.10303250197201168</c:v>
                </c:pt>
                <c:pt idx="3">
                  <c:v>8.1230782947454713E-2</c:v>
                </c:pt>
                <c:pt idx="4">
                  <c:v>5.522128014205914E-2</c:v>
                </c:pt>
                <c:pt idx="5">
                  <c:v>3.7518373452574513E-2</c:v>
                </c:pt>
                <c:pt idx="6">
                  <c:v>3.5000000000000003E-2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CCC-4FFF-A82D-B1069FC4E9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9"/>
      </c:pieChart>
      <c:spPr>
        <a:noFill/>
        <a:ln w="25362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797" b="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74754235623986"/>
          <c:y val="0.11297028331539748"/>
          <c:w val="0.85424089314209273"/>
          <c:h val="0.761910221303527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576777305136816E-2"/>
                  <c:y val="-4.0595399188092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D8-4CBC-8B2B-264547F9915B}"/>
                </c:ext>
              </c:extLst>
            </c:dLbl>
            <c:dLbl>
              <c:idx val="1"/>
              <c:layout>
                <c:manualLayout>
                  <c:x val="2.9153548963703865E-2"/>
                  <c:y val="-3.2476319350473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D8-4CBC-8B2B-264547F9915B}"/>
                </c:ext>
              </c:extLst>
            </c:dLbl>
            <c:dLbl>
              <c:idx val="2"/>
              <c:layout>
                <c:manualLayout>
                  <c:x val="2.5178069890690866E-2"/>
                  <c:y val="-3.7889039242219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D8-4CBC-8B2B-264547F9915B}"/>
                </c:ext>
              </c:extLst>
            </c:dLbl>
            <c:dLbl>
              <c:idx val="3"/>
              <c:layout>
                <c:manualLayout>
                  <c:x val="2.3852908317496608E-2"/>
                  <c:y val="-4.871447902571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D8-4CBC-8B2B-264547F991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_-* #,##0_-;\-* #,##0_-;_-* "-"??_-;_-@_-</c:formatCode>
                <c:ptCount val="4"/>
                <c:pt idx="0">
                  <c:v>13302</c:v>
                </c:pt>
                <c:pt idx="1">
                  <c:v>13995</c:v>
                </c:pt>
                <c:pt idx="2">
                  <c:v>12052</c:v>
                </c:pt>
                <c:pt idx="3" formatCode="#,##0">
                  <c:v>10784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D8-4CBC-8B2B-264547F99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1698032"/>
        <c:axId val="1071693680"/>
        <c:axId val="0"/>
      </c:bar3DChart>
      <c:catAx>
        <c:axId val="107169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1693680"/>
        <c:crosses val="autoZero"/>
        <c:auto val="1"/>
        <c:lblAlgn val="ctr"/>
        <c:lblOffset val="100"/>
        <c:noMultiLvlLbl val="0"/>
      </c:catAx>
      <c:valAx>
        <c:axId val="1071693680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07169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 por grupo de procedimento</a:t>
            </a:r>
          </a:p>
          <a:p>
            <a:pPr>
              <a:defRPr sz="180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1800" b="0" i="0" u="none" strike="noStrike" baseline="0" dirty="0">
                <a:effectLst/>
              </a:rPr>
              <a:t>Janeiro a agosto de </a:t>
            </a:r>
            <a:r>
              <a:rPr lang="pt-BR" sz="216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a 2024</a:t>
            </a:r>
          </a:p>
        </c:rich>
      </c:tx>
      <c:layout>
        <c:manualLayout>
          <c:xMode val="edge"/>
          <c:yMode val="edge"/>
          <c:x val="0.32886259415104846"/>
          <c:y val="1.5102147596736984E-2"/>
        </c:manualLayout>
      </c:layout>
      <c:overlay val="0"/>
      <c:spPr>
        <a:noFill/>
        <a:ln w="2544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6036089238845157E-2"/>
          <c:y val="0.16237206776543708"/>
          <c:w val="0.89384540682414693"/>
          <c:h val="0.770701437280503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Procedimentos clínicos</c:v>
                </c:pt>
              </c:strCache>
            </c:strRef>
          </c:tx>
          <c:spPr>
            <a:solidFill>
              <a:srgbClr val="5B9BD5"/>
            </a:solidFill>
            <a:ln w="25444">
              <a:noFill/>
            </a:ln>
          </c:spPr>
          <c:invertIfNegative val="0"/>
          <c:dLbls>
            <c:spPr>
              <a:noFill/>
              <a:ln w="2544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3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_-* #,##0_-;\-* #,##0_-;_-* "-"??_-;_-@_-</c:formatCode>
                <c:ptCount val="4"/>
                <c:pt idx="0">
                  <c:v>30975</c:v>
                </c:pt>
                <c:pt idx="1">
                  <c:v>126573</c:v>
                </c:pt>
                <c:pt idx="2">
                  <c:v>131233</c:v>
                </c:pt>
                <c:pt idx="3">
                  <c:v>166126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5F-4C4F-A829-4CA36D5B72B1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Procedimentos com finalidade diagnóstica</c:v>
                </c:pt>
              </c:strCache>
            </c:strRef>
          </c:tx>
          <c:spPr>
            <a:solidFill>
              <a:srgbClr val="ED7D31"/>
            </a:solidFill>
            <a:ln w="25444">
              <a:noFill/>
            </a:ln>
          </c:spPr>
          <c:invertIfNegative val="0"/>
          <c:dLbls>
            <c:spPr>
              <a:noFill/>
              <a:ln w="2544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3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Plan1!$C$2:$C$5</c:f>
              <c:numCache>
                <c:formatCode>_-* #,##0_-;\-* #,##0_-;_-* "-"??_-;_-@_-</c:formatCode>
                <c:ptCount val="4"/>
                <c:pt idx="0">
                  <c:v>19547</c:v>
                </c:pt>
                <c:pt idx="1">
                  <c:v>55320</c:v>
                </c:pt>
                <c:pt idx="2">
                  <c:v>61526</c:v>
                </c:pt>
                <c:pt idx="3">
                  <c:v>72006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5F-4C4F-A829-4CA36D5B72B1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Outros</c:v>
                </c:pt>
              </c:strCache>
            </c:strRef>
          </c:tx>
          <c:spPr>
            <a:solidFill>
              <a:srgbClr val="00B050"/>
            </a:solidFill>
            <a:ln w="25444">
              <a:noFill/>
            </a:ln>
          </c:spPr>
          <c:invertIfNegative val="0"/>
          <c:dLbls>
            <c:spPr>
              <a:noFill/>
              <a:ln w="2544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3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Plan1!$D$2:$D$5</c:f>
              <c:numCache>
                <c:formatCode>_-* #,##0_-;\-* #,##0_-;_-* "-"??_-;_-@_-</c:formatCode>
                <c:ptCount val="4"/>
                <c:pt idx="0">
                  <c:v>949</c:v>
                </c:pt>
                <c:pt idx="1">
                  <c:v>2452</c:v>
                </c:pt>
                <c:pt idx="2">
                  <c:v>2268</c:v>
                </c:pt>
                <c:pt idx="3">
                  <c:v>1086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5F-4C4F-A829-4CA36D5B7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71686608"/>
        <c:axId val="1071700752"/>
      </c:barChart>
      <c:catAx>
        <c:axId val="10716866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4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3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1700752"/>
        <c:crosses val="autoZero"/>
        <c:auto val="1"/>
        <c:lblAlgn val="ctr"/>
        <c:lblOffset val="100"/>
        <c:noMultiLvlLbl val="0"/>
      </c:catAx>
      <c:valAx>
        <c:axId val="1071700752"/>
        <c:scaling>
          <c:orientation val="minMax"/>
        </c:scaling>
        <c:delete val="1"/>
        <c:axPos val="t"/>
        <c:numFmt formatCode="_-* #,##0_-;\-* #,##0_-;_-* &quot;-&quot;??_-;_-@_-" sourceLinked="1"/>
        <c:majorTickMark val="out"/>
        <c:minorTickMark val="none"/>
        <c:tickLblPos val="nextTo"/>
        <c:crossAx val="10716866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3">
          <a:solidFill>
            <a:schemeClr val="tx1"/>
          </a:solidFill>
        </a:defRPr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procedimentos aprovados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3.314199717468002E-2"/>
          <c:y val="0.3807305834885743"/>
          <c:w val="0.93661665416694462"/>
          <c:h val="0.50214907983444579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51471</c:v>
                </c:pt>
                <c:pt idx="1">
                  <c:v>184345</c:v>
                </c:pt>
                <c:pt idx="2">
                  <c:v>195027</c:v>
                </c:pt>
                <c:pt idx="3">
                  <c:v>239218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B-4BCA-A6AD-8869BC9A5C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69246640"/>
        <c:axId val="1069245008"/>
      </c:lineChart>
      <c:catAx>
        <c:axId val="106924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69245008"/>
        <c:crosses val="autoZero"/>
        <c:auto val="1"/>
        <c:lblAlgn val="ctr"/>
        <c:lblOffset val="100"/>
        <c:noMultiLvlLbl val="0"/>
      </c:catAx>
      <c:valAx>
        <c:axId val="106924500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69246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90000"/>
      </a:schemeClr>
    </a:solidFill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chemeClr val="bg2"/>
                </a:solidFill>
              </a:defRPr>
            </a:pPr>
            <a:r>
              <a:rPr lang="pt-BR" dirty="0">
                <a:solidFill>
                  <a:schemeClr val="bg2"/>
                </a:solidFill>
              </a:rPr>
              <a:t>AIH por grupo de procedimento</a:t>
            </a:r>
          </a:p>
          <a:p>
            <a:pPr>
              <a:defRPr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pt-BR" b="0" dirty="0">
                <a:solidFill>
                  <a:schemeClr val="bg2"/>
                </a:solidFill>
              </a:rPr>
              <a:t>2021 a 2024</a:t>
            </a:r>
          </a:p>
        </c:rich>
      </c:tx>
      <c:layout>
        <c:manualLayout>
          <c:xMode val="edge"/>
          <c:yMode val="edge"/>
          <c:x val="0.3072354756496225"/>
          <c:y val="4.9791550986243577E-2"/>
        </c:manualLayout>
      </c:layout>
      <c:overlay val="0"/>
      <c:spPr>
        <a:noFill/>
        <a:ln w="2750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084161916313562"/>
          <c:y val="0.17483173076923078"/>
          <c:w val="0.63974876817389437"/>
          <c:h val="0.703610447918661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Procedimentos clínicos</c:v>
                </c:pt>
              </c:strCache>
            </c:strRef>
          </c:tx>
          <c:spPr>
            <a:solidFill>
              <a:srgbClr val="5B9BD5"/>
            </a:solidFill>
            <a:ln w="27505">
              <a:noFill/>
            </a:ln>
          </c:spPr>
          <c:invertIfNegative val="0"/>
          <c:dLbls>
            <c:dLbl>
              <c:idx val="0"/>
              <c:layout>
                <c:manualLayout>
                  <c:x val="-1.6905329092181166E-2"/>
                  <c:y val="4.1354553755058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AD-4339-A881-61FE84CC61A3}"/>
                </c:ext>
              </c:extLst>
            </c:dLbl>
            <c:spPr>
              <a:noFill/>
              <a:ln w="27505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_-* #,##0_-;\-* #,##0_-;_-* "-"??_-;_-@_-</c:formatCode>
                <c:ptCount val="4"/>
                <c:pt idx="0">
                  <c:v>9318</c:v>
                </c:pt>
                <c:pt idx="1">
                  <c:v>8405</c:v>
                </c:pt>
                <c:pt idx="2">
                  <c:v>7743</c:v>
                </c:pt>
                <c:pt idx="3">
                  <c:v>7806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D2-458A-8427-A488084A883A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Procedimentos cirúrgicos</c:v>
                </c:pt>
              </c:strCache>
            </c:strRef>
          </c:tx>
          <c:spPr>
            <a:solidFill>
              <a:srgbClr val="ED7D31"/>
            </a:solidFill>
            <a:ln w="27505">
              <a:noFill/>
            </a:ln>
          </c:spPr>
          <c:invertIfNegative val="0"/>
          <c:dLbls>
            <c:spPr>
              <a:noFill/>
              <a:ln w="27505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Plan1!$C$2:$C$5</c:f>
              <c:numCache>
                <c:formatCode>_-* #,##0_-;\-* #,##0_-;_-* "-"??_-;_-@_-</c:formatCode>
                <c:ptCount val="4"/>
                <c:pt idx="0">
                  <c:v>3641</c:v>
                </c:pt>
                <c:pt idx="1">
                  <c:v>4558</c:v>
                </c:pt>
                <c:pt idx="2">
                  <c:v>5707</c:v>
                </c:pt>
                <c:pt idx="3">
                  <c:v>6528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D2-458A-8427-A488084A883A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Outros</c:v>
                </c:pt>
              </c:strCache>
            </c:strRef>
          </c:tx>
          <c:spPr>
            <a:solidFill>
              <a:srgbClr val="00B050"/>
            </a:solidFill>
            <a:ln w="27505">
              <a:noFill/>
            </a:ln>
          </c:spPr>
          <c:invertIfNegative val="0"/>
          <c:dLbls>
            <c:spPr>
              <a:noFill/>
              <a:ln w="27505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Plan1!$D$2:$D$5</c:f>
              <c:numCache>
                <c:formatCode>_-* #,##0_-;\-* #,##0_-;_-* "-"??_-;_-@_-</c:formatCode>
                <c:ptCount val="4"/>
                <c:pt idx="0">
                  <c:v>68</c:v>
                </c:pt>
                <c:pt idx="1">
                  <c:v>54</c:v>
                </c:pt>
                <c:pt idx="2">
                  <c:v>60</c:v>
                </c:pt>
                <c:pt idx="3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D2-458A-8427-A488084A8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69244464"/>
        <c:axId val="1069253168"/>
      </c:barChart>
      <c:catAx>
        <c:axId val="10692444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031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069253168"/>
        <c:crosses val="autoZero"/>
        <c:auto val="1"/>
        <c:lblAlgn val="ctr"/>
        <c:lblOffset val="100"/>
        <c:noMultiLvlLbl val="0"/>
      </c:catAx>
      <c:valAx>
        <c:axId val="1069253168"/>
        <c:scaling>
          <c:orientation val="minMax"/>
        </c:scaling>
        <c:delete val="1"/>
        <c:axPos val="t"/>
        <c:numFmt formatCode="_-* #,##0_-;\-* #,##0_-;_-* &quot;-&quot;??_-;_-@_-" sourceLinked="1"/>
        <c:majorTickMark val="out"/>
        <c:minorTickMark val="none"/>
        <c:tickLblPos val="nextTo"/>
        <c:crossAx val="1069244464"/>
        <c:crosses val="autoZero"/>
        <c:crossBetween val="between"/>
      </c:valAx>
      <c:spPr>
        <a:noFill/>
        <a:ln w="27505">
          <a:noFill/>
        </a:ln>
      </c:spPr>
    </c:plotArea>
    <c:legend>
      <c:legendPos val="b"/>
      <c:legendEntry>
        <c:idx val="0"/>
        <c:txPr>
          <a:bodyPr rot="0" vert="horz"/>
          <a:lstStyle/>
          <a:p>
            <a:pPr>
              <a:defRPr/>
            </a:pPr>
            <a:endParaRPr lang="pt-BR"/>
          </a:p>
        </c:txPr>
      </c:legendEntry>
      <c:legendEntry>
        <c:idx val="1"/>
        <c:txPr>
          <a:bodyPr rot="0" vert="horz"/>
          <a:lstStyle/>
          <a:p>
            <a:pPr>
              <a:defRPr/>
            </a:pPr>
            <a:endParaRPr lang="pt-BR"/>
          </a:p>
        </c:txPr>
      </c:legendEntry>
      <c:legendEntry>
        <c:idx val="2"/>
        <c:txPr>
          <a:bodyPr rot="0" vert="horz"/>
          <a:lstStyle/>
          <a:p>
            <a:pPr>
              <a:defRPr/>
            </a:pPr>
            <a:endParaRPr lang="pt-BR"/>
          </a:p>
        </c:txPr>
      </c:legendEntry>
      <c:overlay val="0"/>
      <c:spPr>
        <a:noFill/>
        <a:ln w="27505">
          <a:noFill/>
        </a:ln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AIH aprovadas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3.314199717468002E-2"/>
          <c:y val="0.3807305834885743"/>
          <c:w val="0.93661665416694462"/>
          <c:h val="0.50214907983444579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0.12214084006982505"/>
                  <c:y val="5.55633219185055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3F-4F4A-A597-2067E789CC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13027</c:v>
                </c:pt>
                <c:pt idx="1">
                  <c:v>13017</c:v>
                </c:pt>
                <c:pt idx="2">
                  <c:v>13510</c:v>
                </c:pt>
                <c:pt idx="3" formatCode="_-* #,##0_-;\-* #,##0_-;_-* &quot;-&quot;??_-;_-@_-">
                  <c:v>14143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B-4BCA-A6AD-8869BC9A5C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69241200"/>
        <c:axId val="1069240656"/>
      </c:lineChart>
      <c:catAx>
        <c:axId val="106924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69240656"/>
        <c:crosses val="autoZero"/>
        <c:auto val="1"/>
        <c:lblAlgn val="ctr"/>
        <c:lblOffset val="100"/>
        <c:noMultiLvlLbl val="0"/>
      </c:catAx>
      <c:valAx>
        <c:axId val="10692406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6924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90000"/>
      </a:schemeClr>
    </a:solidFill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chemeClr val="bg2"/>
                </a:solidFill>
              </a:defRPr>
            </a:pPr>
            <a:r>
              <a:rPr lang="pt-BR" dirty="0">
                <a:solidFill>
                  <a:schemeClr val="bg2"/>
                </a:solidFill>
              </a:rPr>
              <a:t>Total de </a:t>
            </a:r>
            <a:r>
              <a:rPr lang="pt-BR" sz="2160" b="1" i="0" u="none" strike="noStrike" kern="1200" baseline="0" dirty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internações</a:t>
            </a:r>
            <a:r>
              <a:rPr lang="pt-BR" dirty="0">
                <a:solidFill>
                  <a:schemeClr val="bg2"/>
                </a:solidFill>
              </a:rPr>
              <a:t> por estabelecimento</a:t>
            </a:r>
          </a:p>
          <a:p>
            <a:pPr>
              <a:defRPr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pt-BR" b="0" dirty="0">
                <a:solidFill>
                  <a:schemeClr val="bg2"/>
                </a:solidFill>
              </a:rPr>
              <a:t>2021 a 2024</a:t>
            </a:r>
          </a:p>
        </c:rich>
      </c:tx>
      <c:layout>
        <c:manualLayout>
          <c:xMode val="edge"/>
          <c:yMode val="edge"/>
          <c:x val="0.30068615191016096"/>
          <c:y val="0"/>
        </c:manualLayout>
      </c:layout>
      <c:overlay val="0"/>
      <c:spPr>
        <a:noFill/>
        <a:ln w="2723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865640804813484"/>
          <c:y val="0.13672683275323552"/>
          <c:w val="0.82568843924399138"/>
          <c:h val="0.8632731672467643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A5A5A5"/>
            </a:solidFill>
            <a:ln w="27230">
              <a:noFill/>
            </a:ln>
          </c:spPr>
          <c:invertIfNegative val="0"/>
          <c:dLbls>
            <c:dLbl>
              <c:idx val="0"/>
              <c:layout>
                <c:manualLayout>
                  <c:x val="-3.0631781703612669E-3"/>
                  <c:y val="8.83860623995995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59-4C28-B0D3-208B7C9D430D}"/>
                </c:ext>
              </c:extLst>
            </c:dLbl>
            <c:dLbl>
              <c:idx val="1"/>
              <c:layout>
                <c:manualLayout>
                  <c:x val="-8.3437435832048963E-4"/>
                  <c:y val="8.83860623995995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59-4C28-B0D3-208B7C9D430D}"/>
                </c:ext>
              </c:extLst>
            </c:dLbl>
            <c:dLbl>
              <c:idx val="2"/>
              <c:layout>
                <c:manualLayout>
                  <c:x val="-2.4154589371981118E-3"/>
                  <c:y val="1.08095281138803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59-4C28-B0D3-208B7C9D430D}"/>
                </c:ext>
              </c:extLst>
            </c:dLbl>
            <c:dLbl>
              <c:idx val="3"/>
              <c:layout>
                <c:manualLayout>
                  <c:x val="-4.428290228876519E-17"/>
                  <c:y val="1.08095281138803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59-4C28-B0D3-208B7C9D430D}"/>
                </c:ext>
              </c:extLst>
            </c:dLbl>
            <c:dLbl>
              <c:idx val="4"/>
              <c:layout>
                <c:manualLayout>
                  <c:x val="0"/>
                  <c:y val="1.08095281138803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59-4C28-B0D3-208B7C9D430D}"/>
                </c:ext>
              </c:extLst>
            </c:dLbl>
            <c:dLbl>
              <c:idx val="5"/>
              <c:layout>
                <c:manualLayout>
                  <c:x val="-2.4154589371980675E-3"/>
                  <c:y val="8.64762249110418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59-4C28-B0D3-208B7C9D430D}"/>
                </c:ext>
              </c:extLst>
            </c:dLbl>
            <c:dLbl>
              <c:idx val="6"/>
              <c:layout>
                <c:manualLayout>
                  <c:x val="0"/>
                  <c:y val="9.85464323630829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10-4C8D-8137-18117A3F807D}"/>
                </c:ext>
              </c:extLst>
            </c:dLbl>
            <c:spPr>
              <a:noFill/>
              <a:ln w="27230">
                <a:noFill/>
              </a:ln>
            </c:spPr>
            <c:txPr>
              <a:bodyPr rot="0" vert="horz"/>
              <a:lstStyle/>
              <a:p>
                <a:pPr>
                  <a:defRPr sz="13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Plan1!$A$2:$A$8</c:f>
              <c:strCache>
                <c:ptCount val="7"/>
                <c:pt idx="0">
                  <c:v>MMAR</c:v>
                </c:pt>
                <c:pt idx="1">
                  <c:v>HPJ</c:v>
                </c:pt>
                <c:pt idx="2">
                  <c:v>HMGVF</c:v>
                </c:pt>
                <c:pt idx="3">
                  <c:v>HOF</c:v>
                </c:pt>
                <c:pt idx="4">
                  <c:v>HMCT</c:v>
                </c:pt>
                <c:pt idx="5">
                  <c:v>HMOGC</c:v>
                </c:pt>
                <c:pt idx="6">
                  <c:v>HUAP</c:v>
                </c:pt>
              </c:strCache>
            </c:strRef>
          </c:cat>
          <c:val>
            <c:numRef>
              <c:f>Plan1!$B$2:$B$8</c:f>
              <c:numCache>
                <c:formatCode>_-* #,##0_-;\-* #,##0_-;_-* "-"??_-;_-@_-</c:formatCode>
                <c:ptCount val="7"/>
                <c:pt idx="0">
                  <c:v>0</c:v>
                </c:pt>
                <c:pt idx="1">
                  <c:v>504</c:v>
                </c:pt>
                <c:pt idx="2">
                  <c:v>1267</c:v>
                </c:pt>
                <c:pt idx="3">
                  <c:v>1442</c:v>
                </c:pt>
                <c:pt idx="4">
                  <c:v>1615</c:v>
                </c:pt>
                <c:pt idx="5">
                  <c:v>2122</c:v>
                </c:pt>
                <c:pt idx="6">
                  <c:v>6698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59-4C28-B0D3-208B7C9D430D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50"/>
            </a:solidFill>
            <a:ln w="27230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2.16190562277590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59-4C28-B0D3-208B7C9D430D}"/>
                </c:ext>
              </c:extLst>
            </c:dLbl>
            <c:dLbl>
              <c:idx val="1"/>
              <c:layout>
                <c:manualLayout>
                  <c:x val="-3.7438411812687477E-17"/>
                  <c:y val="6.867677592698438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59-4C28-B0D3-208B7C9D430D}"/>
                </c:ext>
              </c:extLst>
            </c:dLbl>
            <c:dLbl>
              <c:idx val="2"/>
              <c:layout>
                <c:manualLayout>
                  <c:x val="-6.1263563407226084E-3"/>
                  <c:y val="-7.226654890358779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59-4C28-B0D3-208B7C9D430D}"/>
                </c:ext>
              </c:extLst>
            </c:dLbl>
            <c:dLbl>
              <c:idx val="5"/>
              <c:layout>
                <c:manualLayout>
                  <c:x val="-4.6982399669659525E-3"/>
                  <c:y val="1.77988824058613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59-4C28-B0D3-208B7C9D430D}"/>
                </c:ext>
              </c:extLst>
            </c:dLbl>
            <c:dLbl>
              <c:idx val="6"/>
              <c:layout>
                <c:manualLayout>
                  <c:x val="-4.8308972893043945E-3"/>
                  <c:y val="3.55993167240432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10-4C8D-8137-18117A3F807D}"/>
                </c:ext>
              </c:extLst>
            </c:dLbl>
            <c:spPr>
              <a:noFill/>
              <a:ln w="27230">
                <a:noFill/>
              </a:ln>
            </c:spPr>
            <c:txPr>
              <a:bodyPr rot="0" vert="horz"/>
              <a:lstStyle/>
              <a:p>
                <a:pPr>
                  <a:defRPr sz="13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Plan1!$A$2:$A$8</c:f>
              <c:strCache>
                <c:ptCount val="7"/>
                <c:pt idx="0">
                  <c:v>MMAR</c:v>
                </c:pt>
                <c:pt idx="1">
                  <c:v>HPJ</c:v>
                </c:pt>
                <c:pt idx="2">
                  <c:v>HMGVF</c:v>
                </c:pt>
                <c:pt idx="3">
                  <c:v>HOF</c:v>
                </c:pt>
                <c:pt idx="4">
                  <c:v>HMCT</c:v>
                </c:pt>
                <c:pt idx="5">
                  <c:v>HMOGC</c:v>
                </c:pt>
                <c:pt idx="6">
                  <c:v>HUAP</c:v>
                </c:pt>
              </c:strCache>
            </c:strRef>
          </c:cat>
          <c:val>
            <c:numRef>
              <c:f>Plan1!$C$2:$C$8</c:f>
              <c:numCache>
                <c:formatCode>General</c:formatCode>
                <c:ptCount val="7"/>
                <c:pt idx="0">
                  <c:v>901</c:v>
                </c:pt>
                <c:pt idx="1">
                  <c:v>479</c:v>
                </c:pt>
                <c:pt idx="2">
                  <c:v>1600</c:v>
                </c:pt>
                <c:pt idx="3">
                  <c:v>1469</c:v>
                </c:pt>
                <c:pt idx="4" formatCode="#,##0">
                  <c:v>1972</c:v>
                </c:pt>
                <c:pt idx="5">
                  <c:v>1740</c:v>
                </c:pt>
                <c:pt idx="6" formatCode="#,##0">
                  <c:v>4815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559-4C28-B0D3-208B7C9D430D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D7D31"/>
            </a:solidFill>
            <a:ln w="27230">
              <a:noFill/>
            </a:ln>
          </c:spPr>
          <c:invertIfNegative val="0"/>
          <c:dLbls>
            <c:dLbl>
              <c:idx val="0"/>
              <c:layout>
                <c:manualLayout>
                  <c:x val="6.0386473429952132E-3"/>
                  <c:y val="-4.32381124555205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559-4C28-B0D3-208B7C9D430D}"/>
                </c:ext>
              </c:extLst>
            </c:dLbl>
            <c:dLbl>
              <c:idx val="2"/>
              <c:layout>
                <c:manualLayout>
                  <c:x val="0"/>
                  <c:y val="-2.73477989149960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559-4C28-B0D3-208B7C9D430D}"/>
                </c:ext>
              </c:extLst>
            </c:dLbl>
            <c:dLbl>
              <c:idx val="3"/>
              <c:layout>
                <c:manualLayout>
                  <c:x val="0"/>
                  <c:y val="-9.5489165091346335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559-4C28-B0D3-208B7C9D430D}"/>
                </c:ext>
              </c:extLst>
            </c:dLbl>
            <c:dLbl>
              <c:idx val="4"/>
              <c:layout>
                <c:manualLayout>
                  <c:x val="0"/>
                  <c:y val="1.39796261846713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559-4C28-B0D3-208B7C9D430D}"/>
                </c:ext>
              </c:extLst>
            </c:dLbl>
            <c:dLbl>
              <c:idx val="6"/>
              <c:layout>
                <c:manualLayout>
                  <c:x val="7.380541441373652E-3"/>
                  <c:y val="3.22575024285695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559-4C28-B0D3-208B7C9D430D}"/>
                </c:ext>
              </c:extLst>
            </c:dLbl>
            <c:spPr>
              <a:noFill/>
              <a:ln w="27230">
                <a:noFill/>
              </a:ln>
            </c:spPr>
            <c:txPr>
              <a:bodyPr rot="0" vert="horz"/>
              <a:lstStyle/>
              <a:p>
                <a:pPr>
                  <a:defRPr sz="13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Plan1!$A$2:$A$8</c:f>
              <c:strCache>
                <c:ptCount val="7"/>
                <c:pt idx="0">
                  <c:v>MMAR</c:v>
                </c:pt>
                <c:pt idx="1">
                  <c:v>HPJ</c:v>
                </c:pt>
                <c:pt idx="2">
                  <c:v>HMGVF</c:v>
                </c:pt>
                <c:pt idx="3">
                  <c:v>HOF</c:v>
                </c:pt>
                <c:pt idx="4">
                  <c:v>HMCT</c:v>
                </c:pt>
                <c:pt idx="5">
                  <c:v>HMOGC</c:v>
                </c:pt>
                <c:pt idx="6">
                  <c:v>HUAP</c:v>
                </c:pt>
              </c:strCache>
            </c:strRef>
          </c:cat>
          <c:val>
            <c:numRef>
              <c:f>Plan1!$D$2:$D$8</c:f>
              <c:numCache>
                <c:formatCode>General</c:formatCode>
                <c:ptCount val="7"/>
                <c:pt idx="0">
                  <c:v>1247</c:v>
                </c:pt>
                <c:pt idx="1">
                  <c:v>586</c:v>
                </c:pt>
                <c:pt idx="2">
                  <c:v>1609</c:v>
                </c:pt>
                <c:pt idx="3">
                  <c:v>1530</c:v>
                </c:pt>
                <c:pt idx="4">
                  <c:v>2416</c:v>
                </c:pt>
                <c:pt idx="5">
                  <c:v>1401</c:v>
                </c:pt>
                <c:pt idx="6" formatCode="#,##0">
                  <c:v>3566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559-4C28-B0D3-208B7C9D430D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5B9BD5"/>
            </a:solidFill>
            <a:ln w="27230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1.29714337366564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559-4C28-B0D3-208B7C9D430D}"/>
                </c:ext>
              </c:extLst>
            </c:dLbl>
            <c:dLbl>
              <c:idx val="1"/>
              <c:layout>
                <c:manualLayout>
                  <c:x val="-4.428290228876519E-17"/>
                  <c:y val="-8.6476224911042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559-4C28-B0D3-208B7C9D430D}"/>
                </c:ext>
              </c:extLst>
            </c:dLbl>
            <c:dLbl>
              <c:idx val="2"/>
              <c:layout>
                <c:manualLayout>
                  <c:x val="0"/>
                  <c:y val="-1.72952449822085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559-4C28-B0D3-208B7C9D430D}"/>
                </c:ext>
              </c:extLst>
            </c:dLbl>
            <c:dLbl>
              <c:idx val="3"/>
              <c:layout>
                <c:manualLayout>
                  <c:x val="-4.428290228876519E-17"/>
                  <c:y val="-8.6476224911042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559-4C28-B0D3-208B7C9D430D}"/>
                </c:ext>
              </c:extLst>
            </c:dLbl>
            <c:dLbl>
              <c:idx val="4"/>
              <c:layout>
                <c:manualLayout>
                  <c:x val="0"/>
                  <c:y val="-6.48571686832820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559-4C28-B0D3-208B7C9D430D}"/>
                </c:ext>
              </c:extLst>
            </c:dLbl>
            <c:dLbl>
              <c:idx val="5"/>
              <c:layout>
                <c:manualLayout>
                  <c:x val="0"/>
                  <c:y val="-6.48571686832824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559-4C28-B0D3-208B7C9D430D}"/>
                </c:ext>
              </c:extLst>
            </c:dLbl>
            <c:dLbl>
              <c:idx val="6"/>
              <c:layout>
                <c:manualLayout>
                  <c:x val="0"/>
                  <c:y val="-4.43277472603266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559-4C28-B0D3-208B7C9D430D}"/>
                </c:ext>
              </c:extLst>
            </c:dLbl>
            <c:spPr>
              <a:noFill/>
              <a:ln w="27230">
                <a:noFill/>
              </a:ln>
            </c:spPr>
            <c:txPr>
              <a:bodyPr rot="0" vert="horz"/>
              <a:lstStyle/>
              <a:p>
                <a:pPr>
                  <a:defRPr sz="13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Plan1!$A$2:$A$8</c:f>
              <c:strCache>
                <c:ptCount val="7"/>
                <c:pt idx="0">
                  <c:v>MMAR</c:v>
                </c:pt>
                <c:pt idx="1">
                  <c:v>HPJ</c:v>
                </c:pt>
                <c:pt idx="2">
                  <c:v>HMGVF</c:v>
                </c:pt>
                <c:pt idx="3">
                  <c:v>HOF</c:v>
                </c:pt>
                <c:pt idx="4">
                  <c:v>HMCT</c:v>
                </c:pt>
                <c:pt idx="5">
                  <c:v>HMOGC</c:v>
                </c:pt>
                <c:pt idx="6">
                  <c:v>HUAP</c:v>
                </c:pt>
              </c:strCache>
            </c:strRef>
          </c:cat>
          <c:val>
            <c:numRef>
              <c:f>Plan1!$E$2:$E$8</c:f>
              <c:numCache>
                <c:formatCode>_-* #,##0_-;\-* #,##0_-;_-* "-"??_-;_-@_-</c:formatCode>
                <c:ptCount val="7"/>
                <c:pt idx="0">
                  <c:v>1499</c:v>
                </c:pt>
                <c:pt idx="1">
                  <c:v>604</c:v>
                </c:pt>
                <c:pt idx="2">
                  <c:v>1380</c:v>
                </c:pt>
                <c:pt idx="3">
                  <c:v>1444</c:v>
                </c:pt>
                <c:pt idx="4">
                  <c:v>1971</c:v>
                </c:pt>
                <c:pt idx="5">
                  <c:v>2043</c:v>
                </c:pt>
                <c:pt idx="6">
                  <c:v>3417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3559-4C28-B0D3-208B7C9D4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69246096"/>
        <c:axId val="1069245552"/>
      </c:barChart>
      <c:catAx>
        <c:axId val="1069246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021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069245552"/>
        <c:crosses val="autoZero"/>
        <c:auto val="1"/>
        <c:lblAlgn val="ctr"/>
        <c:lblOffset val="100"/>
        <c:noMultiLvlLbl val="0"/>
      </c:catAx>
      <c:valAx>
        <c:axId val="1069245552"/>
        <c:scaling>
          <c:orientation val="minMax"/>
        </c:scaling>
        <c:delete val="1"/>
        <c:axPos val="b"/>
        <c:numFmt formatCode="_-* #,##0_-;\-* #,##0_-;_-* &quot;-&quot;??_-;_-@_-" sourceLinked="1"/>
        <c:majorTickMark val="out"/>
        <c:minorTickMark val="none"/>
        <c:tickLblPos val="nextTo"/>
        <c:crossAx val="1069246096"/>
        <c:crosses val="autoZero"/>
        <c:crossBetween val="between"/>
      </c:valAx>
      <c:spPr>
        <a:noFill/>
        <a:ln w="27230">
          <a:noFill/>
        </a:ln>
      </c:spPr>
    </c:plotArea>
    <c:legend>
      <c:legendPos val="r"/>
      <c:layout>
        <c:manualLayout>
          <c:xMode val="edge"/>
          <c:yMode val="edge"/>
          <c:x val="0.79026402987860966"/>
          <c:y val="0.42624591012906787"/>
          <c:w val="7.5214492974315483E-2"/>
          <c:h val="0.24001655055745741"/>
        </c:manualLayout>
      </c:layout>
      <c:overlay val="0"/>
      <c:spPr>
        <a:noFill/>
        <a:ln w="27230">
          <a:noFill/>
        </a:ln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b="1" dirty="0">
                <a:solidFill>
                  <a:schemeClr val="bg2"/>
                </a:solidFill>
              </a:rPr>
              <a:t>Principais causas de internação de residentes</a:t>
            </a:r>
          </a:p>
          <a:p>
            <a:pPr>
              <a:defRPr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pt-BR" dirty="0">
                <a:solidFill>
                  <a:schemeClr val="bg2"/>
                </a:solidFill>
              </a:rPr>
              <a:t>2021 a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39178122089577511"/>
          <c:y val="0.16277270284793124"/>
          <c:w val="0.52297400728134791"/>
          <c:h val="0.820032240730789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4516129032258064E-3"/>
                  <c:y val="8.59752821063928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55-41D0-98B0-846D57F987BD}"/>
                </c:ext>
              </c:extLst>
            </c:dLbl>
            <c:dLbl>
              <c:idx val="1"/>
              <c:layout>
                <c:manualLayout>
                  <c:x val="-7.8852135688381892E-17"/>
                  <c:y val="8.59752821063928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55-41D0-98B0-846D57F987BD}"/>
                </c:ext>
              </c:extLst>
            </c:dLbl>
            <c:dLbl>
              <c:idx val="2"/>
              <c:layout>
                <c:manualLayout>
                  <c:x val="0"/>
                  <c:y val="4.2987641053196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55-41D0-98B0-846D57F987BD}"/>
                </c:ext>
              </c:extLst>
            </c:dLbl>
            <c:dLbl>
              <c:idx val="3"/>
              <c:layout>
                <c:manualLayout>
                  <c:x val="-7.8852135688381892E-17"/>
                  <c:y val="4.29876410531972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55-41D0-98B0-846D57F987BD}"/>
                </c:ext>
              </c:extLst>
            </c:dLbl>
            <c:dLbl>
              <c:idx val="4"/>
              <c:layout>
                <c:manualLayout>
                  <c:x val="-2.1505376344086021E-3"/>
                  <c:y val="4.29876410531972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55-41D0-98B0-846D57F987BD}"/>
                </c:ext>
              </c:extLst>
            </c:dLbl>
            <c:dLbl>
              <c:idx val="5"/>
              <c:layout>
                <c:manualLayout>
                  <c:x val="1.0752688172043011E-3"/>
                  <c:y val="8.59752821063944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FB-4BEA-BFB1-473B513C72B2}"/>
                </c:ext>
              </c:extLst>
            </c:dLbl>
            <c:dLbl>
              <c:idx val="6"/>
              <c:layout>
                <c:manualLayout>
                  <c:x val="-2.1505376344086021E-3"/>
                  <c:y val="6.4481461579795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55-41D0-98B0-846D57F987BD}"/>
                </c:ext>
              </c:extLst>
            </c:dLbl>
            <c:dLbl>
              <c:idx val="7"/>
              <c:layout>
                <c:manualLayout>
                  <c:x val="0"/>
                  <c:y val="8.59752821063944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E9-489A-A939-211644E070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Plan1!$A$2:$A$9</c:f>
              <c:strCache>
                <c:ptCount val="8"/>
                <c:pt idx="0">
                  <c:v>Algumas doenças infecciosas e parasitárias</c:v>
                </c:pt>
                <c:pt idx="1">
                  <c:v>Doenças do aparelho respiratório</c:v>
                </c:pt>
                <c:pt idx="2">
                  <c:v>Neoplasias (tumores)</c:v>
                </c:pt>
                <c:pt idx="3">
                  <c:v>Doenças do aparelho geniturinário</c:v>
                </c:pt>
                <c:pt idx="4">
                  <c:v>Doenças do aparelho circulatório</c:v>
                </c:pt>
                <c:pt idx="5">
                  <c:v>Lesões, enven e outras causas externas</c:v>
                </c:pt>
                <c:pt idx="6">
                  <c:v>Gravidez parto e puerpério</c:v>
                </c:pt>
                <c:pt idx="7">
                  <c:v>Doenças do aparelho digestivo</c:v>
                </c:pt>
              </c:strCache>
            </c:strRef>
          </c:cat>
          <c:val>
            <c:numRef>
              <c:f>Plan1!$B$2:$B$9</c:f>
              <c:numCache>
                <c:formatCode>#,##0</c:formatCode>
                <c:ptCount val="8"/>
                <c:pt idx="0">
                  <c:v>532</c:v>
                </c:pt>
                <c:pt idx="1">
                  <c:v>855</c:v>
                </c:pt>
                <c:pt idx="2">
                  <c:v>1002</c:v>
                </c:pt>
                <c:pt idx="3">
                  <c:v>1088</c:v>
                </c:pt>
                <c:pt idx="4">
                  <c:v>1474</c:v>
                </c:pt>
                <c:pt idx="5">
                  <c:v>1704</c:v>
                </c:pt>
                <c:pt idx="6">
                  <c:v>1747</c:v>
                </c:pt>
                <c:pt idx="7">
                  <c:v>1765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055-41D0-98B0-846D57F987BD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505376344086021E-3"/>
                  <c:y val="6.4481461579795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A7-4BA5-80EE-062E3315B957}"/>
                </c:ext>
              </c:extLst>
            </c:dLbl>
            <c:dLbl>
              <c:idx val="5"/>
              <c:layout>
                <c:manualLayout>
                  <c:x val="-6.4516129032258064E-3"/>
                  <c:y val="-6.44814615797965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E9-489A-A939-211644E07047}"/>
                </c:ext>
              </c:extLst>
            </c:dLbl>
            <c:dLbl>
              <c:idx val="6"/>
              <c:layout>
                <c:manualLayout>
                  <c:x val="-1.5770427137676378E-16"/>
                  <c:y val="1.07469102632989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962407924815847E-2"/>
                      <c:h val="6.44278116498199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055-41D0-98B0-846D57F987BD}"/>
                </c:ext>
              </c:extLst>
            </c:dLbl>
            <c:dLbl>
              <c:idx val="7"/>
              <c:layout>
                <c:manualLayout>
                  <c:x val="0"/>
                  <c:y val="6.44814615797954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55-41D0-98B0-846D57F987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Plan1!$A$2:$A$9</c:f>
              <c:strCache>
                <c:ptCount val="8"/>
                <c:pt idx="0">
                  <c:v>Algumas doenças infecciosas e parasitárias</c:v>
                </c:pt>
                <c:pt idx="1">
                  <c:v>Doenças do aparelho respiratório</c:v>
                </c:pt>
                <c:pt idx="2">
                  <c:v>Neoplasias (tumores)</c:v>
                </c:pt>
                <c:pt idx="3">
                  <c:v>Doenças do aparelho geniturinário</c:v>
                </c:pt>
                <c:pt idx="4">
                  <c:v>Doenças do aparelho circulatório</c:v>
                </c:pt>
                <c:pt idx="5">
                  <c:v>Lesões, enven e outras causas externas</c:v>
                </c:pt>
                <c:pt idx="6">
                  <c:v>Gravidez parto e puerpério</c:v>
                </c:pt>
                <c:pt idx="7">
                  <c:v>Doenças do aparelho digestivo</c:v>
                </c:pt>
              </c:strCache>
            </c:strRef>
          </c:cat>
          <c:val>
            <c:numRef>
              <c:f>Plan1!$C$2:$C$9</c:f>
              <c:numCache>
                <c:formatCode>#,##0</c:formatCode>
                <c:ptCount val="8"/>
                <c:pt idx="0">
                  <c:v>630</c:v>
                </c:pt>
                <c:pt idx="1">
                  <c:v>1033</c:v>
                </c:pt>
                <c:pt idx="2">
                  <c:v>1112</c:v>
                </c:pt>
                <c:pt idx="3">
                  <c:v>1232</c:v>
                </c:pt>
                <c:pt idx="4">
                  <c:v>1570</c:v>
                </c:pt>
                <c:pt idx="5">
                  <c:v>1957</c:v>
                </c:pt>
                <c:pt idx="6">
                  <c:v>2319</c:v>
                </c:pt>
                <c:pt idx="7">
                  <c:v>1870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055-41D0-98B0-846D57F987BD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BBF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5053763440860216E-2"/>
                  <c:y val="-4.29876410531972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055-41D0-98B0-846D57F987BD}"/>
                </c:ext>
              </c:extLst>
            </c:dLbl>
            <c:dLbl>
              <c:idx val="2"/>
              <c:layout>
                <c:manualLayout>
                  <c:x val="5.3763440860214269E-3"/>
                  <c:y val="-6.44814615797965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055-41D0-98B0-846D57F987BD}"/>
                </c:ext>
              </c:extLst>
            </c:dLbl>
            <c:dLbl>
              <c:idx val="3"/>
              <c:layout>
                <c:manualLayout>
                  <c:x val="4.1935483870967662E-2"/>
                  <c:y val="-6.4481461579795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055-41D0-98B0-846D57F987BD}"/>
                </c:ext>
              </c:extLst>
            </c:dLbl>
            <c:dLbl>
              <c:idx val="4"/>
              <c:layout>
                <c:manualLayout>
                  <c:x val="7.526881720430029E-3"/>
                  <c:y val="-4.29876410531972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055-41D0-98B0-846D57F987BD}"/>
                </c:ext>
              </c:extLst>
            </c:dLbl>
            <c:dLbl>
              <c:idx val="5"/>
              <c:layout>
                <c:manualLayout>
                  <c:x val="2.1505376344086023E-2"/>
                  <c:y val="-6.4481461579795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055-41D0-98B0-846D57F987BD}"/>
                </c:ext>
              </c:extLst>
            </c:dLbl>
            <c:dLbl>
              <c:idx val="6"/>
              <c:layout>
                <c:manualLayout>
                  <c:x val="2.1505376344086021E-3"/>
                  <c:y val="-8.59752821063947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055-41D0-98B0-846D57F987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Plan1!$A$2:$A$9</c:f>
              <c:strCache>
                <c:ptCount val="8"/>
                <c:pt idx="0">
                  <c:v>Algumas doenças infecciosas e parasitárias</c:v>
                </c:pt>
                <c:pt idx="1">
                  <c:v>Doenças do aparelho respiratório</c:v>
                </c:pt>
                <c:pt idx="2">
                  <c:v>Neoplasias (tumores)</c:v>
                </c:pt>
                <c:pt idx="3">
                  <c:v>Doenças do aparelho geniturinário</c:v>
                </c:pt>
                <c:pt idx="4">
                  <c:v>Doenças do aparelho circulatório</c:v>
                </c:pt>
                <c:pt idx="5">
                  <c:v>Lesões, enven e outras causas externas</c:v>
                </c:pt>
                <c:pt idx="6">
                  <c:v>Gravidez parto e puerpério</c:v>
                </c:pt>
                <c:pt idx="7">
                  <c:v>Doenças do aparelho digestivo</c:v>
                </c:pt>
              </c:strCache>
            </c:strRef>
          </c:cat>
          <c:val>
            <c:numRef>
              <c:f>Plan1!$D$2:$D$9</c:f>
              <c:numCache>
                <c:formatCode>#,##0</c:formatCode>
                <c:ptCount val="8"/>
                <c:pt idx="0">
                  <c:v>962</c:v>
                </c:pt>
                <c:pt idx="1">
                  <c:v>1127</c:v>
                </c:pt>
                <c:pt idx="2">
                  <c:v>1023</c:v>
                </c:pt>
                <c:pt idx="3">
                  <c:v>962</c:v>
                </c:pt>
                <c:pt idx="4">
                  <c:v>1407</c:v>
                </c:pt>
                <c:pt idx="5">
                  <c:v>1712</c:v>
                </c:pt>
                <c:pt idx="6">
                  <c:v>2389</c:v>
                </c:pt>
                <c:pt idx="7">
                  <c:v>1581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055-41D0-98B0-846D57F987BD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4481461579795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055-41D0-98B0-846D57F987BD}"/>
                </c:ext>
              </c:extLst>
            </c:dLbl>
            <c:dLbl>
              <c:idx val="1"/>
              <c:layout>
                <c:manualLayout>
                  <c:x val="0"/>
                  <c:y val="-1.07469102632993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055-41D0-98B0-846D57F987BD}"/>
                </c:ext>
              </c:extLst>
            </c:dLbl>
            <c:dLbl>
              <c:idx val="2"/>
              <c:layout>
                <c:manualLayout>
                  <c:x val="-4.3010752688172043E-3"/>
                  <c:y val="-1.07469102632993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055-41D0-98B0-846D57F987BD}"/>
                </c:ext>
              </c:extLst>
            </c:dLbl>
            <c:dLbl>
              <c:idx val="3"/>
              <c:layout>
                <c:manualLayout>
                  <c:x val="-7.8852135688381892E-17"/>
                  <c:y val="-2.14938205265986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055-41D0-98B0-846D57F987BD}"/>
                </c:ext>
              </c:extLst>
            </c:dLbl>
            <c:dLbl>
              <c:idx val="4"/>
              <c:layout>
                <c:manualLayout>
                  <c:x val="-7.8852135688381892E-17"/>
                  <c:y val="-1.28962923159591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055-41D0-98B0-846D57F987BD}"/>
                </c:ext>
              </c:extLst>
            </c:dLbl>
            <c:dLbl>
              <c:idx val="5"/>
              <c:layout>
                <c:manualLayout>
                  <c:x val="-1.0752688172043011E-3"/>
                  <c:y val="-1.07469102632993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FB-4BEA-BFB1-473B513C72B2}"/>
                </c:ext>
              </c:extLst>
            </c:dLbl>
            <c:dLbl>
              <c:idx val="6"/>
              <c:layout>
                <c:manualLayout>
                  <c:x val="0"/>
                  <c:y val="-8.59752821063944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055-41D0-98B0-846D57F987BD}"/>
                </c:ext>
              </c:extLst>
            </c:dLbl>
            <c:dLbl>
              <c:idx val="7"/>
              <c:layout>
                <c:manualLayout>
                  <c:x val="-1.5770427137676378E-16"/>
                  <c:y val="-1.28962923159591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055-41D0-98B0-846D57F987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Plan1!$A$2:$A$9</c:f>
              <c:strCache>
                <c:ptCount val="8"/>
                <c:pt idx="0">
                  <c:v>Algumas doenças infecciosas e parasitárias</c:v>
                </c:pt>
                <c:pt idx="1">
                  <c:v>Doenças do aparelho respiratório</c:v>
                </c:pt>
                <c:pt idx="2">
                  <c:v>Neoplasias (tumores)</c:v>
                </c:pt>
                <c:pt idx="3">
                  <c:v>Doenças do aparelho geniturinário</c:v>
                </c:pt>
                <c:pt idx="4">
                  <c:v>Doenças do aparelho circulatório</c:v>
                </c:pt>
                <c:pt idx="5">
                  <c:v>Lesões, enven e outras causas externas</c:v>
                </c:pt>
                <c:pt idx="6">
                  <c:v>Gravidez parto e puerpério</c:v>
                </c:pt>
                <c:pt idx="7">
                  <c:v>Doenças do aparelho digestivo</c:v>
                </c:pt>
              </c:strCache>
            </c:strRef>
          </c:cat>
          <c:val>
            <c:numRef>
              <c:f>Plan1!$E$2:$E$9</c:f>
              <c:numCache>
                <c:formatCode>#,##0</c:formatCode>
                <c:ptCount val="8"/>
                <c:pt idx="0">
                  <c:v>2779</c:v>
                </c:pt>
                <c:pt idx="1">
                  <c:v>811</c:v>
                </c:pt>
                <c:pt idx="2">
                  <c:v>944</c:v>
                </c:pt>
                <c:pt idx="3">
                  <c:v>650</c:v>
                </c:pt>
                <c:pt idx="4">
                  <c:v>899</c:v>
                </c:pt>
                <c:pt idx="5">
                  <c:v>1718</c:v>
                </c:pt>
                <c:pt idx="6">
                  <c:v>2716</c:v>
                </c:pt>
                <c:pt idx="7">
                  <c:v>1054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C055-41D0-98B0-846D57F987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69237936"/>
        <c:axId val="1069252624"/>
      </c:barChart>
      <c:catAx>
        <c:axId val="1069237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69252624"/>
        <c:crosses val="autoZero"/>
        <c:auto val="1"/>
        <c:lblAlgn val="ctr"/>
        <c:lblOffset val="100"/>
        <c:noMultiLvlLbl val="0"/>
      </c:catAx>
      <c:valAx>
        <c:axId val="106925262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069237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 sz="2160">
                <a:solidFill>
                  <a:schemeClr val="bg2"/>
                </a:solidFill>
              </a:defRPr>
            </a:pPr>
            <a:r>
              <a:rPr lang="pt-BR" sz="2160" dirty="0">
                <a:solidFill>
                  <a:schemeClr val="bg2"/>
                </a:solidFill>
              </a:rPr>
              <a:t>Maiores médias de permanência</a:t>
            </a:r>
          </a:p>
          <a:p>
            <a:pPr algn="ctr" rtl="0">
              <a:defRPr sz="2160"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pt-BR" sz="2160" b="0" dirty="0">
                <a:solidFill>
                  <a:schemeClr val="bg2"/>
                </a:solidFill>
              </a:rPr>
              <a:t>2024</a:t>
            </a:r>
          </a:p>
        </c:rich>
      </c:tx>
      <c:overlay val="0"/>
      <c:spPr>
        <a:noFill/>
        <a:ln w="2536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7692104881386005E-2"/>
          <c:y val="0.21744416622306054"/>
          <c:w val="0.84514743359493405"/>
          <c:h val="0.618337623967616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Média de permanência</c:v>
                </c:pt>
              </c:strCache>
            </c:strRef>
          </c:tx>
          <c:spPr>
            <a:solidFill>
              <a:schemeClr val="accent2"/>
            </a:solidFill>
            <a:ln w="25362">
              <a:noFill/>
            </a:ln>
          </c:spPr>
          <c:invertIfNegative val="0"/>
          <c:dLbls>
            <c:dLbl>
              <c:idx val="1"/>
              <c:layout>
                <c:manualLayout>
                  <c:x val="-1.1523150962986096E-3"/>
                  <c:y val="1.2440163526454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47-4FD3-ACC5-B21EE9267860}"/>
                </c:ext>
              </c:extLst>
            </c:dLbl>
            <c:dLbl>
              <c:idx val="3"/>
              <c:layout>
                <c:manualLayout>
                  <c:x val="-1.2077648611011859E-3"/>
                  <c:y val="-3.83194293569015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47-4FD3-ACC5-B21EE9267860}"/>
                </c:ext>
              </c:extLst>
            </c:dLbl>
            <c:dLbl>
              <c:idx val="4"/>
              <c:layout>
                <c:manualLayout>
                  <c:x val="0"/>
                  <c:y val="1.5113138531490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7-4FD3-ACC5-B21EE9267860}"/>
                </c:ext>
              </c:extLst>
            </c:dLbl>
            <c:dLbl>
              <c:idx val="6"/>
              <c:layout>
                <c:manualLayout>
                  <c:x val="1.152239613580483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8-4C7D-A19E-73ED5AF3B505}"/>
                </c:ext>
              </c:extLst>
            </c:dLbl>
            <c:dLbl>
              <c:idx val="7"/>
              <c:layout>
                <c:manualLayout>
                  <c:x val="0"/>
                  <c:y val="4.6997272122901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F0-484F-BAA0-9CBC942D4B6B}"/>
                </c:ext>
              </c:extLst>
            </c:dLbl>
            <c:spPr>
              <a:noFill/>
              <a:ln w="25362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Plan1!$A$2:$A$9</c:f>
              <c:strCache>
                <c:ptCount val="8"/>
                <c:pt idx="0">
                  <c:v>Transtornos mentais e comportamentais</c:v>
                </c:pt>
                <c:pt idx="1">
                  <c:v>Algumas doenças infecciosas e parasitárias</c:v>
                </c:pt>
                <c:pt idx="2">
                  <c:v>Doenças sangue órgãos hemat e transt imunitár</c:v>
                </c:pt>
                <c:pt idx="3">
                  <c:v>Doenças endócrinas, nutricionais e metabólicas</c:v>
                </c:pt>
                <c:pt idx="4">
                  <c:v>Doenças do sistema nervoso</c:v>
                </c:pt>
                <c:pt idx="5">
                  <c:v>Doenças do aparelho respiratório</c:v>
                </c:pt>
                <c:pt idx="6">
                  <c:v>Doenças do aparelho circulatório</c:v>
                </c:pt>
                <c:pt idx="7">
                  <c:v>Doenças da pele e do tecido subcutâneo</c:v>
                </c:pt>
              </c:strCache>
            </c:strRef>
          </c:cat>
          <c:val>
            <c:numRef>
              <c:f>Plan1!$B$2:$B$9</c:f>
              <c:numCache>
                <c:formatCode>_-* #,##0.0_-;\-* #,##0.0_-;_-* "-"??_-;_-@_-</c:formatCode>
                <c:ptCount val="8"/>
                <c:pt idx="0">
                  <c:v>50.2</c:v>
                </c:pt>
                <c:pt idx="1">
                  <c:v>18.100000000000001</c:v>
                </c:pt>
                <c:pt idx="2">
                  <c:v>11.7</c:v>
                </c:pt>
                <c:pt idx="3">
                  <c:v>11.5</c:v>
                </c:pt>
                <c:pt idx="4">
                  <c:v>11.4</c:v>
                </c:pt>
                <c:pt idx="5">
                  <c:v>10.3</c:v>
                </c:pt>
                <c:pt idx="6">
                  <c:v>10.199999999999999</c:v>
                </c:pt>
                <c:pt idx="7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47-4FD3-ACC5-B21EE9267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9247728"/>
        <c:axId val="1069240112"/>
      </c:barChart>
      <c:catAx>
        <c:axId val="106924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49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069240112"/>
        <c:crosses val="autoZero"/>
        <c:auto val="1"/>
        <c:lblAlgn val="ctr"/>
        <c:lblOffset val="100"/>
        <c:tickLblSkip val="1"/>
        <c:noMultiLvlLbl val="0"/>
      </c:catAx>
      <c:valAx>
        <c:axId val="1069240112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069247728"/>
        <c:crosses val="autoZero"/>
        <c:crossBetween val="between"/>
      </c:valAx>
      <c:spPr>
        <a:noFill/>
        <a:ln w="25362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atendimentos aprovados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5929550568068133E-2"/>
          <c:y val="0.24045281002544261"/>
          <c:w val="0.93661665416694462"/>
          <c:h val="0.63909849439561994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0.12214084006982505"/>
                  <c:y val="5.55633219185055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F4-4D22-80C7-A14106ADE2A9}"/>
                </c:ext>
              </c:extLst>
            </c:dLbl>
            <c:dLbl>
              <c:idx val="2"/>
              <c:layout>
                <c:manualLayout>
                  <c:x val="-4.7800154753707413E-2"/>
                  <c:y val="4.67959610770599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2A-4A67-AA3C-09563347E073}"/>
                </c:ext>
              </c:extLst>
            </c:dLbl>
            <c:dLbl>
              <c:idx val="3"/>
              <c:layout>
                <c:manualLayout>
                  <c:x val="-3.3130213176781394E-2"/>
                  <c:y val="-4.88119363130624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80146803058156"/>
                      <c:h val="0.11077560423166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12A-4A67-AA3C-09563347E0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307449</c:v>
                </c:pt>
                <c:pt idx="1">
                  <c:v>241463</c:v>
                </c:pt>
                <c:pt idx="2">
                  <c:v>478286</c:v>
                </c:pt>
                <c:pt idx="3" formatCode="_-* #,##0_-;\-* #,##0_-;_-* &quot;-&quot;??_-;_-@_-">
                  <c:v>1087583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B-4BCA-A6AD-8869BC9A5C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01796672"/>
        <c:axId val="701801568"/>
      </c:lineChart>
      <c:catAx>
        <c:axId val="70179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701801568"/>
        <c:crosses val="autoZero"/>
        <c:auto val="1"/>
        <c:lblAlgn val="ctr"/>
        <c:lblOffset val="100"/>
        <c:noMultiLvlLbl val="0"/>
      </c:catAx>
      <c:valAx>
        <c:axId val="7018015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01796672"/>
        <c:crosses val="autoZero"/>
        <c:crossBetween val="between"/>
      </c:valAx>
      <c:spPr>
        <a:noFill/>
        <a:ln cmpd="sng"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90000"/>
      </a:schemeClr>
    </a:solidFill>
    <a:ln w="25400" cmpd="sng">
      <a:noFill/>
      <a:prstDash val="solid"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procedimentos realizados pela </a:t>
            </a:r>
            <a:r>
              <a:rPr lang="pt-BR" sz="2160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Rede de Atenção Psicossocial</a:t>
            </a:r>
            <a:endParaRPr lang="pt-BR" sz="216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16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en-US" sz="216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a 2024</a:t>
            </a:r>
            <a:endParaRPr lang="pt-BR" sz="2160" b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6247004212192775"/>
          <c:y val="2.327807469662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98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Plan1!$B$2</c:f>
              <c:numCache>
                <c:formatCode>_-* #,##0_-;\-* #,##0_-;_-* "-"??_-;_-@_-</c:formatCode>
                <c:ptCount val="1"/>
                <c:pt idx="0">
                  <c:v>17504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62-4B38-BAFE-2CD3EF121276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98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Plan1!$C$2</c:f>
              <c:numCache>
                <c:formatCode>_-* #,##0_-;\-* #,##0_-;_-* "-"??_-;_-@_-</c:formatCode>
                <c:ptCount val="1"/>
                <c:pt idx="0">
                  <c:v>41840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62-4B38-BAFE-2CD3EF121276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98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Plan1!$D$2</c:f>
              <c:numCache>
                <c:formatCode>_-* #,##0_-;\-* #,##0_-;_-* "-"??_-;_-@_-</c:formatCode>
                <c:ptCount val="1"/>
                <c:pt idx="0">
                  <c:v>71191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62-4B38-BAFE-2CD3EF121276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98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Plan1!$E$2</c:f>
              <c:numCache>
                <c:formatCode>_-* #,##0_-;\-* #,##0_-;_-* "-"??_-;_-@_-</c:formatCode>
                <c:ptCount val="1"/>
                <c:pt idx="0">
                  <c:v>144842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62-4B38-BAFE-2CD3EF121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9249904"/>
        <c:axId val="1069238480"/>
      </c:barChart>
      <c:catAx>
        <c:axId val="1069249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9238480"/>
        <c:crosses val="autoZero"/>
        <c:auto val="1"/>
        <c:lblAlgn val="ctr"/>
        <c:lblOffset val="100"/>
        <c:noMultiLvlLbl val="0"/>
      </c:catAx>
      <c:valAx>
        <c:axId val="1069238480"/>
        <c:scaling>
          <c:orientation val="minMax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10692499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98" b="0" i="0" u="none" strike="noStrike" kern="120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798">
          <a:solidFill>
            <a:schemeClr val="bg1"/>
          </a:solidFill>
        </a:defRPr>
      </a:pPr>
      <a:endParaRPr lang="pt-B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dirty="0">
                <a:solidFill>
                  <a:schemeClr val="bg2"/>
                </a:solidFill>
              </a:rPr>
              <a:t>Procedimentos realizados por estabelecimento</a:t>
            </a:r>
          </a:p>
          <a:p>
            <a:pPr>
              <a:defRPr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pt-BR" b="0" dirty="0">
                <a:solidFill>
                  <a:schemeClr val="bg2"/>
                </a:solidFill>
              </a:rPr>
              <a:t>2024 - Total: 144.842 procedimentos</a:t>
            </a:r>
          </a:p>
        </c:rich>
      </c:tx>
      <c:layout>
        <c:manualLayout>
          <c:xMode val="edge"/>
          <c:yMode val="edge"/>
          <c:x val="0.61225879959136553"/>
          <c:y val="1.4474093814270513E-2"/>
        </c:manualLayout>
      </c:layout>
      <c:overlay val="0"/>
      <c:spPr>
        <a:noFill/>
        <a:ln w="2750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65556855946062353"/>
          <c:y val="0.17483173076923078"/>
          <c:w val="0.32676813823172496"/>
          <c:h val="0.703610447918661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F2-4E44-9EE1-2BB4166DC7D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BF2-4E44-9EE1-2BB4166DC7D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BF2-4E44-9EE1-2BB4166DC7D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BF2-4E44-9EE1-2BB4166DC7D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BF2-4E44-9EE1-2BB4166DC7D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BF2-4E44-9EE1-2BB4166DC7D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BF2-4E44-9EE1-2BB4166DC7D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BF2-4E44-9EE1-2BB4166DC7D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33E-4EA9-8C9D-B4FB540F225E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B08-4F96-90BC-5E0DF4AC22C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B08-4F96-90BC-5E0DF4AC22C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B08-4F96-90BC-5E0DF4AC22CD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B08-4F96-90BC-5E0DF4AC22CD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DB08-4F96-90BC-5E0DF4AC22CD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DB08-4F96-90BC-5E0DF4AC22CD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DB08-4F96-90BC-5E0DF4AC22CD}"/>
              </c:ext>
            </c:extLst>
          </c:dPt>
          <c:dLbls>
            <c:spPr>
              <a:noFill/>
              <a:ln w="27505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Plan1!$A$2:$A$17</c:f>
              <c:strCache>
                <c:ptCount val="16"/>
                <c:pt idx="0">
                  <c:v>CAPS AD III Alcenir Veras</c:v>
                </c:pt>
                <c:pt idx="1">
                  <c:v>CAPS Hebert de Souza</c:v>
                </c:pt>
                <c:pt idx="2">
                  <c:v>CAPSI Monteiro Lobato</c:v>
                </c:pt>
                <c:pt idx="3">
                  <c:v>HPJ</c:v>
                </c:pt>
                <c:pt idx="4">
                  <c:v>Pol. Com.  Dr Sergio Arouca</c:v>
                </c:pt>
                <c:pt idx="5">
                  <c:v>CAPS Casa do Largo</c:v>
                </c:pt>
                <c:pt idx="6">
                  <c:v>Pol. Reg. Guilherme Taylor March</c:v>
                </c:pt>
                <c:pt idx="7">
                  <c:v>Pol. Com. Carlos Antonio da Silva</c:v>
                </c:pt>
                <c:pt idx="8">
                  <c:v>Pol. Reg. Barreto</c:v>
                </c:pt>
                <c:pt idx="9">
                  <c:v>Pol. Reg. Largo da Batalha</c:v>
                </c:pt>
                <c:pt idx="10">
                  <c:v>Pol. Reg. Piratininga</c:v>
                </c:pt>
                <c:pt idx="11">
                  <c:v>Pol. Com. Itaipú</c:v>
                </c:pt>
                <c:pt idx="12">
                  <c:v>Pol. Especialidades Malu Sampaio</c:v>
                </c:pt>
                <c:pt idx="13">
                  <c:v>Pol. Reg. Engenhoca</c:v>
                </c:pt>
                <c:pt idx="14">
                  <c:v>Pol. Especialidades Sylvio Picanço</c:v>
                </c:pt>
                <c:pt idx="15">
                  <c:v>CCC Dona Ivone Lara</c:v>
                </c:pt>
              </c:strCache>
            </c:strRef>
          </c:cat>
          <c:val>
            <c:numRef>
              <c:f>Plan1!$B$2:$B$17</c:f>
              <c:numCache>
                <c:formatCode>#,##0</c:formatCode>
                <c:ptCount val="16"/>
                <c:pt idx="0">
                  <c:v>45916</c:v>
                </c:pt>
                <c:pt idx="1">
                  <c:v>43629</c:v>
                </c:pt>
                <c:pt idx="2">
                  <c:v>11634</c:v>
                </c:pt>
                <c:pt idx="3">
                  <c:v>8398</c:v>
                </c:pt>
                <c:pt idx="4">
                  <c:v>6758</c:v>
                </c:pt>
                <c:pt idx="5">
                  <c:v>6060</c:v>
                </c:pt>
                <c:pt idx="6">
                  <c:v>4945</c:v>
                </c:pt>
                <c:pt idx="7">
                  <c:v>3942</c:v>
                </c:pt>
                <c:pt idx="8">
                  <c:v>3393</c:v>
                </c:pt>
                <c:pt idx="9">
                  <c:v>2379</c:v>
                </c:pt>
                <c:pt idx="10">
                  <c:v>2254</c:v>
                </c:pt>
                <c:pt idx="11">
                  <c:v>2141</c:v>
                </c:pt>
                <c:pt idx="12">
                  <c:v>1708</c:v>
                </c:pt>
                <c:pt idx="13">
                  <c:v>718</c:v>
                </c:pt>
                <c:pt idx="14">
                  <c:v>671</c:v>
                </c:pt>
                <c:pt idx="15">
                  <c:v>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D2-458A-8427-A488084A8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74745136"/>
        <c:axId val="1074749488"/>
      </c:barChart>
      <c:catAx>
        <c:axId val="1074745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0314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4749488"/>
        <c:crosses val="autoZero"/>
        <c:auto val="1"/>
        <c:lblAlgn val="ctr"/>
        <c:lblOffset val="100"/>
        <c:noMultiLvlLbl val="0"/>
      </c:catAx>
      <c:valAx>
        <c:axId val="1074749488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074745136"/>
        <c:crosses val="autoZero"/>
        <c:crossBetween val="between"/>
      </c:valAx>
      <c:spPr>
        <a:noFill/>
        <a:ln w="27505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20431270257733"/>
          <c:y val="0.25304091987271038"/>
          <c:w val="0.97342995169082125"/>
          <c:h val="0.6948427697990498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2D-460E-87B0-1FA88465710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2D-460E-87B0-1FA884657108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2D-460E-87B0-1FA884657108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2D-460E-87B0-1FA884657108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2D-460E-87B0-1FA884657108}"/>
                </c:ext>
              </c:extLst>
            </c:dLbl>
            <c:dLbl>
              <c:idx val="1"/>
              <c:layout>
                <c:manualLayout>
                  <c:x val="4.0106228586170953E-2"/>
                  <c:y val="5.834726953974547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98988315736355"/>
                      <c:h val="0.197469335809522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E2D-460E-87B0-1FA884657108}"/>
                </c:ext>
              </c:extLst>
            </c:dLbl>
            <c:dLbl>
              <c:idx val="2"/>
              <c:layout>
                <c:manualLayout>
                  <c:x val="1.5304259782994942E-2"/>
                  <c:y val="4.835675007570963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2D-460E-87B0-1FA884657108}"/>
                </c:ext>
              </c:extLst>
            </c:dLbl>
            <c:dLbl>
              <c:idx val="3"/>
              <c:layout>
                <c:manualLayout>
                  <c:x val="0.19826531324197233"/>
                  <c:y val="2.126115481465966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1524348223369317"/>
                      <c:h val="0.197469335809522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E2D-460E-87B0-1FA8846571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CAPS</c:v>
                </c:pt>
                <c:pt idx="1">
                  <c:v>Policlínicas</c:v>
                </c:pt>
                <c:pt idx="2">
                  <c:v>HPJ</c:v>
                </c:pt>
                <c:pt idx="3">
                  <c:v>CCC Dona Ivone Lara</c:v>
                </c:pt>
              </c:strCache>
            </c:strRef>
          </c:cat>
          <c:val>
            <c:numRef>
              <c:f>Plan1!$B$2:$B$5</c:f>
              <c:numCache>
                <c:formatCode>0.0%</c:formatCode>
                <c:ptCount val="4"/>
                <c:pt idx="0">
                  <c:v>0.74</c:v>
                </c:pt>
                <c:pt idx="1">
                  <c:v>0.2</c:v>
                </c:pt>
                <c:pt idx="2">
                  <c:v>5.8000000000000003E-2</c:v>
                </c:pt>
                <c:pt idx="3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01-471D-AB4A-CE1F269D7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chemeClr val="bg2"/>
                </a:solidFill>
              </a:defRPr>
            </a:pPr>
            <a:r>
              <a:rPr lang="pt-BR" dirty="0">
                <a:solidFill>
                  <a:schemeClr val="bg2"/>
                </a:solidFill>
              </a:rPr>
              <a:t>Procedimentos realizados com maior incidência</a:t>
            </a:r>
          </a:p>
          <a:p>
            <a:pPr>
              <a:defRPr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pt-BR" b="0" dirty="0">
                <a:solidFill>
                  <a:schemeClr val="bg2"/>
                </a:solidFill>
              </a:rPr>
              <a:t>2024 – Total: 144.842 procedimentos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8562119882525456"/>
          <c:y val="0.17329512594761332"/>
          <c:w val="0.51437880117474544"/>
          <c:h val="0.694190899419817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EE7219"/>
              </a:solidFill>
              <a:ln w="1902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B8-4494-9B56-1067CF4A2761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 w="1902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B8-4494-9B56-1067CF4A2761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 w="1902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B8-4494-9B56-1067CF4A2761}"/>
              </c:ext>
            </c:extLst>
          </c:dPt>
          <c:dPt>
            <c:idx val="4"/>
            <c:invertIfNegative val="0"/>
            <c:bubble3D val="0"/>
            <c:spPr>
              <a:solidFill>
                <a:srgbClr val="99BBF1"/>
              </a:solidFill>
              <a:ln w="1902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3B8-4494-9B56-1067CF4A2761}"/>
              </c:ext>
            </c:extLst>
          </c:dPt>
          <c:dPt>
            <c:idx val="5"/>
            <c:invertIfNegative val="0"/>
            <c:bubble3D val="0"/>
            <c:spPr>
              <a:solidFill>
                <a:srgbClr val="0066CC"/>
              </a:solidFill>
              <a:ln w="1902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3B8-4494-9B56-1067CF4A2761}"/>
              </c:ext>
            </c:extLst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 w="1902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B00-4CA4-9824-B97036221C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10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Plan1!$A$2:$A$8</c:f>
              <c:strCache>
                <c:ptCount val="7"/>
                <c:pt idx="0">
                  <c:v>Consulta médica na Atenção Especializada</c:v>
                </c:pt>
                <c:pt idx="1">
                  <c:v>Matriciamento de equipes da Atenção primária</c:v>
                </c:pt>
                <c:pt idx="2">
                  <c:v>Atendimento individual de paciente em CAPS</c:v>
                </c:pt>
                <c:pt idx="3">
                  <c:v>Consulta de profissionais de nível superior (exceto médico)</c:v>
                </c:pt>
                <c:pt idx="4">
                  <c:v>Ações de articulação de redes intra e intersetoriais</c:v>
                </c:pt>
                <c:pt idx="5">
                  <c:v>Fortalecimento do protagonismo de usuários de CAPS</c:v>
                </c:pt>
                <c:pt idx="6">
                  <c:v>Ações de redução de danos</c:v>
                </c:pt>
              </c:strCache>
            </c:strRef>
          </c:cat>
          <c:val>
            <c:numRef>
              <c:f>Plan1!$B$2:$B$8</c:f>
              <c:numCache>
                <c:formatCode>_-* #,##0_-;\-* #,##0_-;_-* "-"??_-;_-@_-</c:formatCode>
                <c:ptCount val="7"/>
                <c:pt idx="0">
                  <c:v>5295</c:v>
                </c:pt>
                <c:pt idx="1">
                  <c:v>5669</c:v>
                </c:pt>
                <c:pt idx="2">
                  <c:v>5690</c:v>
                </c:pt>
                <c:pt idx="3">
                  <c:v>6735</c:v>
                </c:pt>
                <c:pt idx="4">
                  <c:v>10406</c:v>
                </c:pt>
                <c:pt idx="5">
                  <c:v>15502</c:v>
                </c:pt>
                <c:pt idx="6">
                  <c:v>38964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3B8-4494-9B56-1067CF4A27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74743504"/>
        <c:axId val="1074750032"/>
      </c:barChart>
      <c:valAx>
        <c:axId val="1074750032"/>
        <c:scaling>
          <c:orientation val="minMax"/>
        </c:scaling>
        <c:delete val="1"/>
        <c:axPos val="b"/>
        <c:numFmt formatCode="_-* #,##0_-;\-* #,##0_-;_-* &quot;-&quot;??_-;_-@_-" sourceLinked="1"/>
        <c:majorTickMark val="out"/>
        <c:minorTickMark val="none"/>
        <c:tickLblPos val="nextTo"/>
        <c:crossAx val="1074743504"/>
        <c:crosses val="autoZero"/>
        <c:crossBetween val="between"/>
      </c:valAx>
      <c:catAx>
        <c:axId val="1074743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74750032"/>
        <c:crosses val="autoZero"/>
        <c:auto val="1"/>
        <c:lblAlgn val="ctr"/>
        <c:lblOffset val="100"/>
        <c:noMultiLvlLbl val="0"/>
      </c:catAx>
      <c:spPr>
        <a:noFill/>
        <a:ln w="2536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AIH e internações hospitalares para tratamento dos transtornos mentais e comportamentais</a:t>
            </a:r>
          </a:p>
          <a:p>
            <a:pPr>
              <a:defRPr sz="18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pt-BR" sz="1800" b="0" i="0" u="none" strike="noStrike" baseline="0" dirty="0">
                <a:effectLst/>
              </a:rPr>
              <a:t>Janeiro a agosto de </a:t>
            </a:r>
            <a:r>
              <a:rPr lang="en-US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a 2024</a:t>
            </a:r>
            <a:endParaRPr lang="pt-BR"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285024154589372E-2"/>
          <c:y val="0.28533960088494531"/>
          <c:w val="0.97342995169082125"/>
          <c:h val="0.504947234823973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AIH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077294685990315E-2"/>
                  <c:y val="-3.496365294267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7E-4597-93FC-D6585801D84F}"/>
                </c:ext>
              </c:extLst>
            </c:dLbl>
            <c:dLbl>
              <c:idx val="1"/>
              <c:layout>
                <c:manualLayout>
                  <c:x val="1.5700483091787395E-2"/>
                  <c:y val="-2.7471441597819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7E-4597-93FC-D6585801D84F}"/>
                </c:ext>
              </c:extLst>
            </c:dLbl>
            <c:dLbl>
              <c:idx val="2"/>
              <c:layout>
                <c:manualLayout>
                  <c:x val="1.932367149758454E-2"/>
                  <c:y val="-2.9968845379439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7E-4597-93FC-D6585801D84F}"/>
                </c:ext>
              </c:extLst>
            </c:dLbl>
            <c:dLbl>
              <c:idx val="3"/>
              <c:layout>
                <c:manualLayout>
                  <c:x val="1.3285024154589284E-2"/>
                  <c:y val="-4.2455864287538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7E-4597-93FC-D6585801D8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1148</c:v>
                </c:pt>
                <c:pt idx="1">
                  <c:v>1073</c:v>
                </c:pt>
                <c:pt idx="2">
                  <c:v>833</c:v>
                </c:pt>
                <c:pt idx="3">
                  <c:v>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7E-4597-93FC-D6585801D84F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Internações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32367149758454E-2"/>
                  <c:y val="-4.4953268069158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7E-4597-93FC-D6585801D84F}"/>
                </c:ext>
              </c:extLst>
            </c:dLbl>
            <c:dLbl>
              <c:idx val="1"/>
              <c:layout>
                <c:manualLayout>
                  <c:x val="2.1739130434782608E-2"/>
                  <c:y val="-4.2455864287538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7E-4597-93FC-D6585801D84F}"/>
                </c:ext>
              </c:extLst>
            </c:dLbl>
            <c:dLbl>
              <c:idx val="2"/>
              <c:layout>
                <c:manualLayout>
                  <c:x val="1.6908212560386472E-2"/>
                  <c:y val="-1.9979230252959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7E-4597-93FC-D6585801D84F}"/>
                </c:ext>
              </c:extLst>
            </c:dLbl>
            <c:dLbl>
              <c:idx val="3"/>
              <c:layout>
                <c:manualLayout>
                  <c:x val="1.4492753623188406E-2"/>
                  <c:y val="-3.4963652942679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7E-4597-93FC-D6585801D8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Plan1!$C$2:$C$5</c:f>
              <c:numCache>
                <c:formatCode>#,##0</c:formatCode>
                <c:ptCount val="4"/>
                <c:pt idx="0">
                  <c:v>605</c:v>
                </c:pt>
                <c:pt idx="1">
                  <c:v>587</c:v>
                </c:pt>
                <c:pt idx="2">
                  <c:v>480</c:v>
                </c:pt>
                <c:pt idx="3">
                  <c:v>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17E-4597-93FC-D6585801D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4744592"/>
        <c:axId val="1074746224"/>
        <c:axId val="0"/>
      </c:bar3DChart>
      <c:catAx>
        <c:axId val="107474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4746224"/>
        <c:crosses val="autoZero"/>
        <c:auto val="1"/>
        <c:lblAlgn val="ctr"/>
        <c:lblOffset val="100"/>
        <c:noMultiLvlLbl val="0"/>
      </c:catAx>
      <c:valAx>
        <c:axId val="107474622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474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pt-B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Exames de imagem realizados</a:t>
            </a:r>
          </a:p>
          <a:p>
            <a:pPr>
              <a:defRPr sz="216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pt-BR" sz="2160" b="0" i="0" u="none" strike="noStrike" baseline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Janeiro a agosto de </a:t>
            </a:r>
            <a:r>
              <a:rPr lang="en-US" sz="2160" b="0" i="0" baseline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2024 - Total: 130.152 exames</a:t>
            </a:r>
            <a:endParaRPr lang="en-US" sz="216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5752388868542405"/>
          <c:y val="5.02645518351211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37015975517671024"/>
          <c:y val="0.33136134018751845"/>
          <c:w val="0.36621607502858744"/>
          <c:h val="0.68810315036469505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62-4E6F-B02C-BCB6F364E8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62-4E6F-B02C-BCB6F364E89F}"/>
              </c:ext>
            </c:extLst>
          </c:dPt>
          <c:dLbls>
            <c:dLbl>
              <c:idx val="0"/>
              <c:layout>
                <c:manualLayout>
                  <c:x val="-2.0196781456014997E-2"/>
                  <c:y val="7.037037256916965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62-4E6F-B02C-BCB6F364E89F}"/>
                </c:ext>
              </c:extLst>
            </c:dLbl>
            <c:dLbl>
              <c:idx val="1"/>
              <c:layout>
                <c:manualLayout>
                  <c:x val="0.10618733029328967"/>
                  <c:y val="-8.60039344874786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547445439569544"/>
                      <c:h val="0.130472132560684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B62-4E6F-B02C-BCB6F364E8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Rede própria</c:v>
                </c:pt>
                <c:pt idx="1">
                  <c:v>Rede complementar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62-4E6F-B02C-BCB6F364E8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exames de imagem realizados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5929550568068133E-2"/>
          <c:y val="0.38073051408891273"/>
          <c:w val="0.93661665416694462"/>
          <c:h val="0.50214907983444579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3698988866166781"/>
                  <c:y val="-5.51905364969008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9.72300317316331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7B2-4D03-9606-400717DAE7A0}"/>
                </c:ext>
              </c:extLst>
            </c:dLbl>
            <c:dLbl>
              <c:idx val="1"/>
              <c:layout>
                <c:manualLayout>
                  <c:x val="-0.10410503294705749"/>
                  <c:y val="4.24122806563370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10381072993801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CB3-4D61-BCFC-6AD58639F8C6}"/>
                </c:ext>
              </c:extLst>
            </c:dLbl>
            <c:dLbl>
              <c:idx val="2"/>
              <c:layout>
                <c:manualLayout>
                  <c:x val="-0.13698988866166786"/>
                  <c:y val="-6.6149737548708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6298523804247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7B2-4D03-9606-400717DAE7A0}"/>
                </c:ext>
              </c:extLst>
            </c:dLbl>
            <c:dLbl>
              <c:idx val="3"/>
              <c:layout>
                <c:manualLayout>
                  <c:x val="-3.3488411724608043E-2"/>
                  <c:y val="6.2971914415370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8503749147922"/>
                      <c:h val="0.237902336432629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7B2-4D03-9606-400717DAE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105447</c:v>
                </c:pt>
                <c:pt idx="1">
                  <c:v>112668</c:v>
                </c:pt>
                <c:pt idx="2">
                  <c:v>141104</c:v>
                </c:pt>
                <c:pt idx="3">
                  <c:v>130152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B-4BCA-A6AD-8869BC9A5C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76056848"/>
        <c:axId val="1076057936"/>
      </c:lineChart>
      <c:catAx>
        <c:axId val="107605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6057936"/>
        <c:crosses val="autoZero"/>
        <c:auto val="1"/>
        <c:lblAlgn val="ctr"/>
        <c:lblOffset val="100"/>
        <c:noMultiLvlLbl val="0"/>
      </c:catAx>
      <c:valAx>
        <c:axId val="107605793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605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90000"/>
      </a:schemeClr>
    </a:solidFill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160" b="1" dirty="0">
                <a:solidFill>
                  <a:schemeClr val="bg2"/>
                </a:solidFill>
              </a:rPr>
              <a:t>Nº de exames de imagem por unidade da</a:t>
            </a:r>
            <a:r>
              <a:rPr lang="en-US" sz="2160" b="1" baseline="0" dirty="0">
                <a:solidFill>
                  <a:schemeClr val="bg2"/>
                </a:solidFill>
              </a:rPr>
              <a:t> rede própria</a:t>
            </a:r>
          </a:p>
          <a:p>
            <a:pPr>
              <a:defRPr sz="2160"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en-US" sz="2160" baseline="0" dirty="0">
                <a:solidFill>
                  <a:schemeClr val="bg2"/>
                </a:solidFill>
              </a:rPr>
              <a:t>2024 - Total: 87.498 exames</a:t>
            </a:r>
            <a:endParaRPr lang="en-US" sz="2160" dirty="0">
              <a:solidFill>
                <a:schemeClr val="bg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Plan1!$A$2:$A$12</c:f>
              <c:strCache>
                <c:ptCount val="11"/>
                <c:pt idx="0">
                  <c:v>HMGVF</c:v>
                </c:pt>
                <c:pt idx="1">
                  <c:v>PRLB</c:v>
                </c:pt>
                <c:pt idx="2">
                  <c:v>HMCT</c:v>
                </c:pt>
                <c:pt idx="3">
                  <c:v>UMAM</c:v>
                </c:pt>
                <c:pt idx="4">
                  <c:v>HMOGC</c:v>
                </c:pt>
                <c:pt idx="5">
                  <c:v>HOF</c:v>
                </c:pt>
                <c:pt idx="6">
                  <c:v>PESMMS</c:v>
                </c:pt>
                <c:pt idx="7">
                  <c:v>PCCAS</c:v>
                </c:pt>
                <c:pt idx="8">
                  <c:v>PRGTM</c:v>
                </c:pt>
                <c:pt idx="9">
                  <c:v>PRI</c:v>
                </c:pt>
                <c:pt idx="10">
                  <c:v>PESP</c:v>
                </c:pt>
              </c:strCache>
            </c:strRef>
          </c:cat>
          <c:val>
            <c:numRef>
              <c:f>Plan1!$B$2:$B$12</c:f>
              <c:numCache>
                <c:formatCode>#,##0</c:formatCode>
                <c:ptCount val="11"/>
                <c:pt idx="0">
                  <c:v>26493.714285714286</c:v>
                </c:pt>
                <c:pt idx="1">
                  <c:v>26051.428571428572</c:v>
                </c:pt>
                <c:pt idx="2">
                  <c:v>16882.285714285714</c:v>
                </c:pt>
                <c:pt idx="3">
                  <c:v>6617.1428571428569</c:v>
                </c:pt>
                <c:pt idx="4">
                  <c:v>6218.2857142857147</c:v>
                </c:pt>
                <c:pt idx="5">
                  <c:v>2422.8571428571427</c:v>
                </c:pt>
                <c:pt idx="6">
                  <c:v>861.71428571428567</c:v>
                </c:pt>
                <c:pt idx="7">
                  <c:v>836.57142857142856</c:v>
                </c:pt>
                <c:pt idx="8">
                  <c:v>539.42857142857144</c:v>
                </c:pt>
                <c:pt idx="9">
                  <c:v>315</c:v>
                </c:pt>
                <c:pt idx="10">
                  <c:v>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26-4072-8DB7-C3693B62E8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6063376"/>
        <c:axId val="1076059568"/>
      </c:barChart>
      <c:catAx>
        <c:axId val="107606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6059568"/>
        <c:crosses val="autoZero"/>
        <c:auto val="1"/>
        <c:lblAlgn val="ctr"/>
        <c:lblOffset val="100"/>
        <c:noMultiLvlLbl val="0"/>
      </c:catAx>
      <c:valAx>
        <c:axId val="107605956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606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160" b="1" dirty="0">
                <a:solidFill>
                  <a:schemeClr val="bg2"/>
                </a:solidFill>
              </a:rPr>
              <a:t>Nº</a:t>
            </a:r>
            <a:r>
              <a:rPr lang="en-US" sz="2160" b="1" baseline="0" dirty="0">
                <a:solidFill>
                  <a:schemeClr val="bg2"/>
                </a:solidFill>
              </a:rPr>
              <a:t> de e</a:t>
            </a:r>
            <a:r>
              <a:rPr lang="en-US" sz="2160" b="1" dirty="0">
                <a:solidFill>
                  <a:schemeClr val="bg2"/>
                </a:solidFill>
              </a:rPr>
              <a:t>xames de imagem por unidade da</a:t>
            </a:r>
            <a:r>
              <a:rPr lang="en-US" sz="2160" b="1" baseline="0" dirty="0">
                <a:solidFill>
                  <a:schemeClr val="bg2"/>
                </a:solidFill>
              </a:rPr>
              <a:t> rede complementar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en-US" sz="2160" baseline="0" dirty="0">
                <a:solidFill>
                  <a:schemeClr val="bg2"/>
                </a:solidFill>
              </a:rPr>
              <a:t>2024 </a:t>
            </a:r>
            <a:r>
              <a:rPr lang="en-US" sz="2160" b="0" i="0" baseline="0" dirty="0">
                <a:solidFill>
                  <a:schemeClr val="bg2"/>
                </a:solidFill>
                <a:effectLst/>
              </a:rPr>
              <a:t>- Total: 42.654 exames</a:t>
            </a:r>
            <a:endParaRPr lang="pt-BR" sz="2160" dirty="0">
              <a:solidFill>
                <a:schemeClr val="bg2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Plan1!$A$2:$A$7</c:f>
              <c:strCache>
                <c:ptCount val="6"/>
                <c:pt idx="0">
                  <c:v>HUAP</c:v>
                </c:pt>
                <c:pt idx="1">
                  <c:v>IBAP</c:v>
                </c:pt>
                <c:pt idx="2">
                  <c:v>HOSB</c:v>
                </c:pt>
                <c:pt idx="3">
                  <c:v>CAZES</c:v>
                </c:pt>
                <c:pt idx="4">
                  <c:v>PROIMAGEM</c:v>
                </c:pt>
                <c:pt idx="5">
                  <c:v>CRI</c:v>
                </c:pt>
              </c:strCache>
            </c:strRef>
          </c:cat>
          <c:val>
            <c:numRef>
              <c:f>Plan1!$B$2:$B$7</c:f>
              <c:numCache>
                <c:formatCode>#,##0</c:formatCode>
                <c:ptCount val="6"/>
                <c:pt idx="0">
                  <c:v>20904</c:v>
                </c:pt>
                <c:pt idx="1">
                  <c:v>11821.714285714286</c:v>
                </c:pt>
                <c:pt idx="2">
                  <c:v>6498.2857142857147</c:v>
                </c:pt>
                <c:pt idx="3">
                  <c:v>2115.4285714285716</c:v>
                </c:pt>
                <c:pt idx="4">
                  <c:v>678.85714285714289</c:v>
                </c:pt>
                <c:pt idx="5">
                  <c:v>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22-4462-824A-05A7F7A13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6056304"/>
        <c:axId val="1076061200"/>
      </c:barChart>
      <c:catAx>
        <c:axId val="107605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6061200"/>
        <c:crosses val="autoZero"/>
        <c:auto val="1"/>
        <c:lblAlgn val="ctr"/>
        <c:lblOffset val="100"/>
        <c:noMultiLvlLbl val="0"/>
      </c:catAx>
      <c:valAx>
        <c:axId val="107606120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605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Cirurgias hospitalares</a:t>
            </a:r>
            <a:r>
              <a:rPr lang="pt-BR" sz="2160" b="1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ealizadas</a:t>
            </a:r>
            <a:endParaRPr lang="pt-BR" sz="216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16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en-US" sz="2160" b="0" i="0" baseline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2024 - Total: 6.258 cirurgias</a:t>
            </a:r>
            <a:endParaRPr lang="pt-BR" sz="216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50454000691488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37167259118640039"/>
          <c:y val="0.38129758930022045"/>
          <c:w val="0.34361647975821202"/>
          <c:h val="0.68396044298505743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D7-4D8B-9E74-E5AF8CFABB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D7-4D8B-9E74-E5AF8CFABB3A}"/>
              </c:ext>
            </c:extLst>
          </c:dPt>
          <c:dLbls>
            <c:dLbl>
              <c:idx val="0"/>
              <c:layout>
                <c:manualLayout>
                  <c:x val="-4.5099817068321002E-2"/>
                  <c:y val="0.3095950082154836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D7-4D8B-9E74-E5AF8CFABB3A}"/>
                </c:ext>
              </c:extLst>
            </c:dLbl>
            <c:dLbl>
              <c:idx val="1"/>
              <c:layout>
                <c:manualLayout>
                  <c:x val="5.709282670363619E-2"/>
                  <c:y val="-0.328393752709882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pt-BR" sz="1600" b="0" i="0" u="none" strike="noStrike" kern="1200" baseline="0">
                      <a:solidFill>
                        <a:srgbClr val="1E5155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394664919189019"/>
                      <c:h val="0.131594773515647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5D7-4D8B-9E74-E5AF8CFABB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pt-BR" sz="1600" b="0" i="0" u="none" strike="noStrike" kern="1200" baseline="0">
                    <a:solidFill>
                      <a:srgbClr val="1E515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Rede própria</c:v>
                </c:pt>
                <c:pt idx="1">
                  <c:v>Rede complementar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D7-4D8B-9E74-E5AF8CFAB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testes rápidos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5929550568068133E-2"/>
          <c:y val="0.24045281002544261"/>
          <c:w val="0.93661665416694462"/>
          <c:h val="0.63909849439561994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0.12214084006982505"/>
                  <c:y val="5.55633219185055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F4-4D22-80C7-A14106ADE2A9}"/>
                </c:ext>
              </c:extLst>
            </c:dLbl>
            <c:dLbl>
              <c:idx val="2"/>
              <c:layout>
                <c:manualLayout>
                  <c:x val="-4.7800154753707413E-2"/>
                  <c:y val="4.67959610770599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2A-4A67-AA3C-09563347E073}"/>
                </c:ext>
              </c:extLst>
            </c:dLbl>
            <c:dLbl>
              <c:idx val="3"/>
              <c:layout>
                <c:manualLayout>
                  <c:x val="-3.3130213176781394E-2"/>
                  <c:y val="-4.88119363130624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80146803058156"/>
                      <c:h val="0.11077560423166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12A-4A67-AA3C-09563347E0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Plan1!$B$2:$B$6</c:f>
              <c:numCache>
                <c:formatCode>#,##0</c:formatCode>
                <c:ptCount val="5"/>
                <c:pt idx="0">
                  <c:v>6385</c:v>
                </c:pt>
                <c:pt idx="1">
                  <c:v>7799</c:v>
                </c:pt>
                <c:pt idx="2">
                  <c:v>16400</c:v>
                </c:pt>
                <c:pt idx="3" formatCode="_-* #,##0_-;\-* #,##0_-;_-* &quot;-&quot;??_-;_-@_-">
                  <c:v>37630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B-4BCA-A6AD-8869BC9A5C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01795584"/>
        <c:axId val="701796128"/>
      </c:lineChart>
      <c:catAx>
        <c:axId val="70179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701796128"/>
        <c:crosses val="autoZero"/>
        <c:auto val="1"/>
        <c:lblAlgn val="ctr"/>
        <c:lblOffset val="100"/>
        <c:noMultiLvlLbl val="0"/>
      </c:catAx>
      <c:valAx>
        <c:axId val="70179612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01795584"/>
        <c:crosses val="autoZero"/>
        <c:crossBetween val="between"/>
      </c:valAx>
      <c:spPr>
        <a:noFill/>
        <a:ln cmpd="sng"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90000"/>
      </a:schemeClr>
    </a:solidFill>
    <a:ln w="25400" cmpd="sng">
      <a:noFill/>
      <a:prstDash val="solid"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cirurgias hospitalares realizadas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5929550568068133E-2"/>
          <c:y val="0.38073051408891273"/>
          <c:w val="0.93661665416694462"/>
          <c:h val="0.50214907983444579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3698988866166781"/>
                  <c:y val="-5.51905364969008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9.72300317316331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7B2-4D03-9606-400717DAE7A0}"/>
                </c:ext>
              </c:extLst>
            </c:dLbl>
            <c:dLbl>
              <c:idx val="1"/>
              <c:layout>
                <c:manualLayout>
                  <c:x val="-0.10410503294705749"/>
                  <c:y val="4.24122806563370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10381072993801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CB3-4D61-BCFC-6AD58639F8C6}"/>
                </c:ext>
              </c:extLst>
            </c:dLbl>
            <c:dLbl>
              <c:idx val="2"/>
              <c:layout>
                <c:manualLayout>
                  <c:x val="-0.13698988866166786"/>
                  <c:y val="-6.6149737548708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6298523804247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7B2-4D03-9606-400717DAE7A0}"/>
                </c:ext>
              </c:extLst>
            </c:dLbl>
            <c:dLbl>
              <c:idx val="3"/>
              <c:layout>
                <c:manualLayout>
                  <c:x val="-3.3488411724608043E-2"/>
                  <c:y val="6.2971914415370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8503749147922"/>
                      <c:h val="0.237902336432629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7B2-4D03-9606-400717DAE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3641</c:v>
                </c:pt>
                <c:pt idx="1">
                  <c:v>4558</c:v>
                </c:pt>
                <c:pt idx="2">
                  <c:v>5707</c:v>
                </c:pt>
                <c:pt idx="3">
                  <c:v>6258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B-4BCA-A6AD-8869BC9A5C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76602896"/>
        <c:axId val="1076589840"/>
      </c:lineChart>
      <c:catAx>
        <c:axId val="107660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6589840"/>
        <c:crosses val="autoZero"/>
        <c:auto val="1"/>
        <c:lblAlgn val="ctr"/>
        <c:lblOffset val="100"/>
        <c:noMultiLvlLbl val="0"/>
      </c:catAx>
      <c:valAx>
        <c:axId val="10765898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660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90000"/>
      </a:schemeClr>
    </a:solidFill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160" b="1" i="0" baseline="0" dirty="0">
                <a:solidFill>
                  <a:schemeClr val="bg2"/>
                </a:solidFill>
                <a:effectLst/>
              </a:rPr>
              <a:t>Cirurgias hospitalares realizadas por unidade da rede própria</a:t>
            </a:r>
            <a:endParaRPr lang="pt-BR" sz="2160" dirty="0">
              <a:solidFill>
                <a:schemeClr val="bg2"/>
              </a:solidFill>
              <a:effectLst/>
            </a:endParaRPr>
          </a:p>
          <a:p>
            <a:pPr>
              <a:defRPr sz="2160"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en-US" sz="2160" b="0" i="0" baseline="0" dirty="0">
                <a:solidFill>
                  <a:schemeClr val="bg2"/>
                </a:solidFill>
                <a:effectLst/>
              </a:rPr>
              <a:t>2024 - Total: 2.843 cirurgias</a:t>
            </a:r>
            <a:endParaRPr lang="pt-BR" sz="2160" dirty="0">
              <a:solidFill>
                <a:schemeClr val="bg2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3941996106620242E-2"/>
          <c:y val="0.18654913654948999"/>
          <c:w val="0.63624064703636274"/>
          <c:h val="0.71110493996087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HMOGC</c:v>
                </c:pt>
                <c:pt idx="1">
                  <c:v>HOF</c:v>
                </c:pt>
                <c:pt idx="2">
                  <c:v>HMGVF</c:v>
                </c:pt>
              </c:strCache>
            </c:strRef>
          </c:cat>
          <c:val>
            <c:numRef>
              <c:f>Plan1!$B$2:$B$4</c:f>
              <c:numCache>
                <c:formatCode>#,##0</c:formatCode>
                <c:ptCount val="3"/>
                <c:pt idx="0">
                  <c:v>1471</c:v>
                </c:pt>
                <c:pt idx="1">
                  <c:v>1151</c:v>
                </c:pt>
                <c:pt idx="2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A-4741-9A68-7B46BE507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6599088"/>
        <c:axId val="1076597456"/>
      </c:barChart>
      <c:catAx>
        <c:axId val="107659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6597456"/>
        <c:crosses val="autoZero"/>
        <c:auto val="1"/>
        <c:lblAlgn val="ctr"/>
        <c:lblOffset val="100"/>
        <c:noMultiLvlLbl val="0"/>
      </c:catAx>
      <c:valAx>
        <c:axId val="107659745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659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160" b="1" i="0" baseline="0" dirty="0">
                <a:solidFill>
                  <a:schemeClr val="bg2"/>
                </a:solidFill>
                <a:effectLst/>
              </a:rPr>
              <a:t>Nº de cirurgias hospitalares por unidade da rede complementar</a:t>
            </a:r>
            <a:endParaRPr lang="pt-BR" sz="2160" dirty="0">
              <a:solidFill>
                <a:schemeClr val="bg2"/>
              </a:solidFill>
              <a:effectLst/>
            </a:endParaRPr>
          </a:p>
          <a:p>
            <a:pPr>
              <a:defRPr sz="2160"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en-US" sz="2160" b="0" i="0" baseline="0" dirty="0">
                <a:solidFill>
                  <a:schemeClr val="bg2"/>
                </a:solidFill>
                <a:effectLst/>
              </a:rPr>
              <a:t>2024 - Total: 3.415 cirurgias</a:t>
            </a:r>
            <a:endParaRPr lang="pt-BR" sz="2160" dirty="0">
              <a:solidFill>
                <a:schemeClr val="bg2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3941996106620242E-2"/>
          <c:y val="0.18654913654948999"/>
          <c:w val="0.63497319284485187"/>
          <c:h val="0.71110493996087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HUAP</c:v>
                </c:pt>
                <c:pt idx="1">
                  <c:v>IBAP</c:v>
                </c:pt>
                <c:pt idx="2">
                  <c:v>HOSB</c:v>
                </c:pt>
              </c:strCache>
            </c:strRef>
          </c:cat>
          <c:val>
            <c:numRef>
              <c:f>Plan1!$B$2:$B$4</c:f>
              <c:numCache>
                <c:formatCode>#,##0</c:formatCode>
                <c:ptCount val="3"/>
                <c:pt idx="0">
                  <c:v>3200</c:v>
                </c:pt>
                <c:pt idx="1">
                  <c:v>206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E1-4CCD-8C20-946A511FB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6603440"/>
        <c:axId val="1076599632"/>
      </c:barChart>
      <c:catAx>
        <c:axId val="107660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6599632"/>
        <c:crosses val="autoZero"/>
        <c:auto val="1"/>
        <c:lblAlgn val="ctr"/>
        <c:lblOffset val="100"/>
        <c:noMultiLvlLbl val="0"/>
      </c:catAx>
      <c:valAx>
        <c:axId val="107659963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660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Cirurgias ambulatoriais</a:t>
            </a:r>
            <a:r>
              <a:rPr lang="pt-BR" sz="2160" b="1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ealizadas</a:t>
            </a:r>
            <a:endParaRPr lang="pt-BR" sz="216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216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en-US" sz="2160" b="0" i="0" baseline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2024 - Total: 14.571 cirurgias</a:t>
            </a:r>
            <a:endParaRPr lang="pt-BR" sz="2160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50454000691488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7731870412406834"/>
          <c:y val="0.29026393441227977"/>
          <c:w val="0.34361647975821202"/>
          <c:h val="0.68396044298505743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D7-4D8B-9E74-E5AF8CFABB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D7-4D8B-9E74-E5AF8CFABB3A}"/>
              </c:ext>
            </c:extLst>
          </c:dPt>
          <c:dLbls>
            <c:dLbl>
              <c:idx val="0"/>
              <c:layout>
                <c:manualLayout>
                  <c:x val="6.9891768194320029E-3"/>
                  <c:y val="-8.544973811970606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D7-4D8B-9E74-E5AF8CFABB3A}"/>
                </c:ext>
              </c:extLst>
            </c:dLbl>
            <c:dLbl>
              <c:idx val="1"/>
              <c:layout>
                <c:manualLayout>
                  <c:x val="1.9220236253438008E-2"/>
                  <c:y val="-1.75924941963242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822942000426232"/>
                      <c:h val="0.173224310707754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5D7-4D8B-9E74-E5AF8CFABB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Rede própria</c:v>
                </c:pt>
                <c:pt idx="1">
                  <c:v>Rede complementar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0.373</c:v>
                </c:pt>
                <c:pt idx="1">
                  <c:v>0.627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D7-4D8B-9E74-E5AF8CFAB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cirurgias ambulatoriais realizadas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5929550568068133E-2"/>
          <c:y val="0.38073051408891273"/>
          <c:w val="0.93661665416694462"/>
          <c:h val="0.50214907983444579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3698988866166781"/>
                  <c:y val="-6.83415777590694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9.72300317316331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7B2-4D03-9606-400717DAE7A0}"/>
                </c:ext>
              </c:extLst>
            </c:dLbl>
            <c:dLbl>
              <c:idx val="1"/>
              <c:layout>
                <c:manualLayout>
                  <c:x val="-0.13698988866166781"/>
                  <c:y val="-5.7382376707262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10381072993801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CB3-4D61-BCFC-6AD58639F8C6}"/>
                </c:ext>
              </c:extLst>
            </c:dLbl>
            <c:dLbl>
              <c:idx val="2"/>
              <c:layout>
                <c:manualLayout>
                  <c:x val="-0.18388264030902074"/>
                  <c:y val="-7.93007788108766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6298523804247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7B2-4D03-9606-400717DAE7A0}"/>
                </c:ext>
              </c:extLst>
            </c:dLbl>
            <c:dLbl>
              <c:idx val="3"/>
              <c:layout>
                <c:manualLayout>
                  <c:x val="-4.0702539195637356E-2"/>
                  <c:y val="-7.7306031633604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8503749147917"/>
                      <c:h val="0.185298171383955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7B2-4D03-9606-400717DAE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9340</c:v>
                </c:pt>
                <c:pt idx="1">
                  <c:v>12884</c:v>
                </c:pt>
                <c:pt idx="2">
                  <c:v>16176</c:v>
                </c:pt>
                <c:pt idx="3">
                  <c:v>14571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B-4BCA-A6AD-8869BC9A5C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76600720"/>
        <c:axId val="1076601264"/>
      </c:lineChart>
      <c:catAx>
        <c:axId val="107660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6601264"/>
        <c:crosses val="autoZero"/>
        <c:auto val="1"/>
        <c:lblAlgn val="ctr"/>
        <c:lblOffset val="100"/>
        <c:noMultiLvlLbl val="0"/>
      </c:catAx>
      <c:valAx>
        <c:axId val="107660126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660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90000"/>
      </a:schemeClr>
    </a:solidFill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160" b="1" i="0" baseline="0" dirty="0">
                <a:solidFill>
                  <a:schemeClr val="bg2"/>
                </a:solidFill>
                <a:effectLst/>
              </a:rPr>
              <a:t>Cirurgias ambulatoriais realizadas por unidade da rede própria</a:t>
            </a:r>
            <a:endParaRPr lang="pt-BR" sz="2160" dirty="0">
              <a:solidFill>
                <a:schemeClr val="bg2"/>
              </a:solidFill>
              <a:effectLst/>
            </a:endParaRPr>
          </a:p>
          <a:p>
            <a:pPr>
              <a:defRPr sz="2160"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en-US" sz="2160" b="0" i="0" baseline="0" dirty="0">
                <a:solidFill>
                  <a:schemeClr val="bg2"/>
                </a:solidFill>
                <a:effectLst/>
              </a:rPr>
              <a:t>2024 - Total: 5.430 cirurgias</a:t>
            </a:r>
            <a:endParaRPr lang="pt-BR" sz="2160" dirty="0">
              <a:solidFill>
                <a:schemeClr val="bg2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3941996106620242E-2"/>
          <c:y val="0.18654913654948999"/>
          <c:w val="0.93916219880747531"/>
          <c:h val="0.71110493996087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Plan1!$A$2:$A$14</c:f>
              <c:strCache>
                <c:ptCount val="13"/>
                <c:pt idx="0">
                  <c:v>HMOGC</c:v>
                </c:pt>
                <c:pt idx="1">
                  <c:v>PESP</c:v>
                </c:pt>
                <c:pt idx="2">
                  <c:v>UMAM</c:v>
                </c:pt>
                <c:pt idx="3">
                  <c:v>HMGVF</c:v>
                </c:pt>
                <c:pt idx="4">
                  <c:v>PCE</c:v>
                </c:pt>
                <c:pt idx="5">
                  <c:v>PRCAS</c:v>
                </c:pt>
                <c:pt idx="6">
                  <c:v>HOF</c:v>
                </c:pt>
                <c:pt idx="7">
                  <c:v>PRI</c:v>
                </c:pt>
                <c:pt idx="8">
                  <c:v>PCSA</c:v>
                </c:pt>
                <c:pt idx="9">
                  <c:v>HMCT</c:v>
                </c:pt>
                <c:pt idx="10">
                  <c:v>PEMMS</c:v>
                </c:pt>
                <c:pt idx="11">
                  <c:v>PRP</c:v>
                </c:pt>
                <c:pt idx="12">
                  <c:v>PRLB</c:v>
                </c:pt>
              </c:strCache>
            </c:strRef>
          </c:cat>
          <c:val>
            <c:numRef>
              <c:f>Plan1!$B$2:$B$14</c:f>
              <c:numCache>
                <c:formatCode>#,##0</c:formatCode>
                <c:ptCount val="13"/>
                <c:pt idx="0">
                  <c:v>1955</c:v>
                </c:pt>
                <c:pt idx="1">
                  <c:v>1522</c:v>
                </c:pt>
                <c:pt idx="2">
                  <c:v>560</c:v>
                </c:pt>
                <c:pt idx="3" formatCode="General">
                  <c:v>496</c:v>
                </c:pt>
                <c:pt idx="4" formatCode="General">
                  <c:v>373</c:v>
                </c:pt>
                <c:pt idx="5" formatCode="General">
                  <c:v>235</c:v>
                </c:pt>
                <c:pt idx="6" formatCode="General">
                  <c:v>206</c:v>
                </c:pt>
                <c:pt idx="7" formatCode="General">
                  <c:v>40</c:v>
                </c:pt>
                <c:pt idx="8" formatCode="General">
                  <c:v>23</c:v>
                </c:pt>
                <c:pt idx="9" formatCode="General">
                  <c:v>17</c:v>
                </c:pt>
                <c:pt idx="10" formatCode="General">
                  <c:v>1</c:v>
                </c:pt>
                <c:pt idx="11" formatCode="General">
                  <c:v>1</c:v>
                </c:pt>
                <c:pt idx="12" formatCode="General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A-4741-9A68-7B46BE507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6590928"/>
        <c:axId val="1076593104"/>
      </c:barChart>
      <c:catAx>
        <c:axId val="107659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6593104"/>
        <c:crosses val="autoZero"/>
        <c:auto val="1"/>
        <c:lblAlgn val="ctr"/>
        <c:lblOffset val="100"/>
        <c:noMultiLvlLbl val="0"/>
      </c:catAx>
      <c:valAx>
        <c:axId val="107659310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659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2160" b="1" i="0" baseline="0" dirty="0">
                <a:solidFill>
                  <a:schemeClr val="bg2"/>
                </a:solidFill>
                <a:effectLst/>
              </a:rPr>
              <a:t>Nº de cirurgias ambulatoriais por unidade da rede complementar</a:t>
            </a:r>
            <a:endParaRPr lang="pt-BR" sz="2160" dirty="0">
              <a:solidFill>
                <a:schemeClr val="bg2"/>
              </a:solidFill>
              <a:effectLst/>
            </a:endParaRPr>
          </a:p>
          <a:p>
            <a:pPr>
              <a:defRPr sz="2160"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en-US" sz="2160" b="0" i="0" baseline="0" dirty="0">
                <a:solidFill>
                  <a:schemeClr val="bg2"/>
                </a:solidFill>
                <a:effectLst/>
              </a:rPr>
              <a:t>2024 - Total: 9.141 cirurgias</a:t>
            </a:r>
            <a:endParaRPr lang="pt-BR" sz="2160" dirty="0">
              <a:solidFill>
                <a:schemeClr val="bg2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4640163767057487E-2"/>
          <c:y val="0.1993739087583096"/>
          <c:w val="0.63497319284485187"/>
          <c:h val="0.71110493996087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Plan1!$A$2:$A$6</c:f>
              <c:strCache>
                <c:ptCount val="5"/>
                <c:pt idx="0">
                  <c:v>IBAP</c:v>
                </c:pt>
                <c:pt idx="1">
                  <c:v>HUAP</c:v>
                </c:pt>
                <c:pt idx="2">
                  <c:v>HOSB</c:v>
                </c:pt>
                <c:pt idx="3">
                  <c:v>CNL</c:v>
                </c:pt>
                <c:pt idx="4">
                  <c:v>DAVITA</c:v>
                </c:pt>
              </c:strCache>
            </c:strRef>
          </c:cat>
          <c:val>
            <c:numRef>
              <c:f>Plan1!$B$2:$B$6</c:f>
              <c:numCache>
                <c:formatCode>#,##0</c:formatCode>
                <c:ptCount val="5"/>
                <c:pt idx="0">
                  <c:v>3609</c:v>
                </c:pt>
                <c:pt idx="1">
                  <c:v>3270</c:v>
                </c:pt>
                <c:pt idx="2">
                  <c:v>2146</c:v>
                </c:pt>
                <c:pt idx="3">
                  <c:v>89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E1-4CCD-8C20-946A511FB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6593648"/>
        <c:axId val="1076594192"/>
      </c:barChart>
      <c:catAx>
        <c:axId val="107659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6594192"/>
        <c:crosses val="autoZero"/>
        <c:auto val="1"/>
        <c:lblAlgn val="ctr"/>
        <c:lblOffset val="100"/>
        <c:noMultiLvlLbl val="0"/>
      </c:catAx>
      <c:valAx>
        <c:axId val="10765941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659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1800" b="1" i="0" baseline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Relacionados ao ato cirúrgico</a:t>
            </a:r>
            <a:endParaRPr lang="pt-BR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A3-4680-B0BB-AB8000EFCADC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A3-4680-B0BB-AB8000EFCADC}"/>
              </c:ext>
            </c:extLst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A3-4680-B0BB-AB8000EFCADC}"/>
              </c:ext>
            </c:extLst>
          </c:dPt>
          <c:dLbls>
            <c:dLbl>
              <c:idx val="2"/>
              <c:layout>
                <c:manualLayout>
                  <c:x val="3.6916853714281078E-2"/>
                  <c:y val="4.276917179280423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582632346256855"/>
                      <c:h val="0.125500376737345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DA3-4680-B0BB-AB8000EFCA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Plan1!$A$2:$A$4</c:f>
              <c:strCache>
                <c:ptCount val="3"/>
                <c:pt idx="0">
                  <c:v>CNL</c:v>
                </c:pt>
                <c:pt idx="1">
                  <c:v>DAVITA</c:v>
                </c:pt>
                <c:pt idx="2">
                  <c:v>HUAP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139</c:v>
                </c:pt>
                <c:pt idx="1">
                  <c:v>47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A3-4680-B0BB-AB8000EFC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pt-BR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1800" b="1" i="0" baseline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Não relacionados ao ato cirúrgico</a:t>
            </a:r>
            <a:endParaRPr lang="pt-BR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AD-4A83-A03D-A5CCF66D8569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AD-4A83-A03D-A5CCF66D8569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EAD-4A83-A03D-A5CCF66D8569}"/>
              </c:ext>
            </c:extLst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EAD-4A83-A03D-A5CCF66D856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chemeClr val="bg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EAD-4A83-A03D-A5CCF66D8569}"/>
                </c:ext>
              </c:extLst>
            </c:dLbl>
            <c:dLbl>
              <c:idx val="1"/>
              <c:layout>
                <c:manualLayout>
                  <c:x val="3.4542048143999533E-2"/>
                  <c:y val="-3.92497561913657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71926698328701"/>
                      <c:h val="0.25263759735175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EAD-4A83-A03D-A5CCF66D8569}"/>
                </c:ext>
              </c:extLst>
            </c:dLbl>
            <c:dLbl>
              <c:idx val="2"/>
              <c:layout>
                <c:manualLayout>
                  <c:x val="1.8248015532135658E-2"/>
                  <c:y val="4.9941794980976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23779170287053"/>
                      <c:h val="0.11242899049907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EAD-4A83-A03D-A5CCF66D8569}"/>
                </c:ext>
              </c:extLst>
            </c:dLbl>
            <c:dLbl>
              <c:idx val="3"/>
              <c:layout>
                <c:manualLayout>
                  <c:x val="2.4018067638660844E-2"/>
                  <c:y val="3.742290471198149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47396006495089"/>
                      <c:h val="0.112429098013281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EAD-4A83-A03D-A5CCF66D85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PESP</c:v>
                </c:pt>
                <c:pt idx="1">
                  <c:v>PESTALOZZI</c:v>
                </c:pt>
                <c:pt idx="2">
                  <c:v>AFR</c:v>
                </c:pt>
                <c:pt idx="3">
                  <c:v>AFAC</c:v>
                </c:pt>
              </c:strCache>
            </c:strRef>
          </c:cat>
          <c:val>
            <c:numRef>
              <c:f>Plan1!$B$2:$B$5</c:f>
              <c:numCache>
                <c:formatCode>#,##0</c:formatCode>
                <c:ptCount val="4"/>
                <c:pt idx="0">
                  <c:v>9345</c:v>
                </c:pt>
                <c:pt idx="1">
                  <c:v>4463</c:v>
                </c:pt>
                <c:pt idx="2">
                  <c:v>3398</c:v>
                </c:pt>
                <c:pt idx="3">
                  <c:v>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AD-4A83-A03D-A5CCF66D8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pt-B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OPM realizados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5929550568068133E-2"/>
          <c:y val="0.38073051408891273"/>
          <c:w val="0.93661665416694462"/>
          <c:h val="0.50214907983444579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6284594410361281"/>
                  <c:y val="-6.83415777590695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9.72300317316331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7B2-4D03-9606-400717DAE7A0}"/>
                </c:ext>
              </c:extLst>
            </c:dLbl>
            <c:dLbl>
              <c:idx val="1"/>
              <c:layout>
                <c:manualLayout>
                  <c:x val="-0.10049789820495342"/>
                  <c:y val="5.5563321918505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10381072993801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CB3-4D61-BCFC-6AD58639F8C6}"/>
                </c:ext>
              </c:extLst>
            </c:dLbl>
            <c:dLbl>
              <c:idx val="2"/>
              <c:layout>
                <c:manualLayout>
                  <c:x val="-0.13698988866166786"/>
                  <c:y val="-6.6149737548708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6298523804247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7B2-4D03-9606-400717DAE7A0}"/>
                </c:ext>
              </c:extLst>
            </c:dLbl>
            <c:dLbl>
              <c:idx val="3"/>
              <c:layout>
                <c:manualLayout>
                  <c:x val="-3.3488411724608043E-2"/>
                  <c:y val="6.2971914415370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8503749147922"/>
                      <c:h val="0.237902336432629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7B2-4D03-9606-400717DAE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16044</c:v>
                </c:pt>
                <c:pt idx="1">
                  <c:v>17851</c:v>
                </c:pt>
                <c:pt idx="2">
                  <c:v>18059</c:v>
                </c:pt>
                <c:pt idx="3">
                  <c:v>17751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B-4BCA-A6AD-8869BC9A5C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78155568"/>
        <c:axId val="1078162096"/>
      </c:lineChart>
      <c:catAx>
        <c:axId val="107815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8162096"/>
        <c:crosses val="autoZero"/>
        <c:auto val="1"/>
        <c:lblAlgn val="ctr"/>
        <c:lblOffset val="100"/>
        <c:noMultiLvlLbl val="0"/>
      </c:catAx>
      <c:valAx>
        <c:axId val="10781620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815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90000"/>
      </a:schemeClr>
    </a:solidFill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b="1" dirty="0">
                <a:latin typeface="Calibri" panose="020F0502020204030204" pitchFamily="34" charset="0"/>
                <a:cs typeface="Calibri" panose="020F0502020204030204" pitchFamily="34" charset="0"/>
              </a:rPr>
              <a:t>Nº</a:t>
            </a:r>
            <a:r>
              <a:rPr lang="pt-BR" sz="216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de testes rápidos realizados</a:t>
            </a:r>
          </a:p>
          <a:p>
            <a:pPr>
              <a:defRPr sz="2160"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pt-BR" sz="2160" baseline="0" dirty="0">
                <a:latin typeface="Calibri" panose="020F0502020204030204" pitchFamily="34" charset="0"/>
                <a:cs typeface="Calibri" panose="020F0502020204030204" pitchFamily="34" charset="0"/>
              </a:rPr>
              <a:t>Janeiro a agosto de 2021 a 2024</a:t>
            </a:r>
            <a:endParaRPr lang="pt-BR" sz="2160" dirty="0"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>
        <c:manualLayout>
          <c:xMode val="edge"/>
          <c:yMode val="edge"/>
          <c:x val="0.19138597743541344"/>
          <c:y val="1.8477484385070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HIV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Plan1!$B$2:$B$5</c:f>
              <c:numCache>
                <c:formatCode>General</c:formatCode>
                <c:ptCount val="4"/>
                <c:pt idx="0">
                  <c:v>8211</c:v>
                </c:pt>
                <c:pt idx="1">
                  <c:v>3704</c:v>
                </c:pt>
                <c:pt idx="2">
                  <c:v>538</c:v>
                </c:pt>
                <c:pt idx="3">
                  <c:v>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1-4448-B46E-D66C2DEF934A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Hepatite 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Plan1!$C$2:$C$5</c:f>
              <c:numCache>
                <c:formatCode>General</c:formatCode>
                <c:ptCount val="4"/>
                <c:pt idx="0">
                  <c:v>7898</c:v>
                </c:pt>
                <c:pt idx="1">
                  <c:v>1572</c:v>
                </c:pt>
                <c:pt idx="2">
                  <c:v>606</c:v>
                </c:pt>
                <c:pt idx="3">
                  <c:v>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E1-4448-B46E-D66C2DEF934A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Sífilis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Plan1!$D$2:$D$5</c:f>
              <c:numCache>
                <c:formatCode>General</c:formatCode>
                <c:ptCount val="4"/>
                <c:pt idx="0">
                  <c:v>8140</c:v>
                </c:pt>
                <c:pt idx="1">
                  <c:v>3656</c:v>
                </c:pt>
                <c:pt idx="2">
                  <c:v>702</c:v>
                </c:pt>
                <c:pt idx="3">
                  <c:v>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E1-4448-B46E-D66C2DEF934A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Hepatite B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Plan1!$E$2:$E$5</c:f>
              <c:numCache>
                <c:formatCode>General</c:formatCode>
                <c:ptCount val="4"/>
                <c:pt idx="0" formatCode="#,##0">
                  <c:v>6214</c:v>
                </c:pt>
                <c:pt idx="1">
                  <c:v>1572</c:v>
                </c:pt>
                <c:pt idx="2">
                  <c:v>374</c:v>
                </c:pt>
                <c:pt idx="3">
                  <c:v>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E1-4448-B46E-D66C2DEF934A}"/>
            </c:ext>
          </c:extLst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Sars-Cov-2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Plan1!$F$2:$F$5</c:f>
              <c:numCache>
                <c:formatCode>General</c:formatCode>
                <c:ptCount val="4"/>
                <c:pt idx="0" formatCode="#,##0">
                  <c:v>7157</c:v>
                </c:pt>
                <c:pt idx="1">
                  <c:v>5896</c:v>
                </c:pt>
                <c:pt idx="2">
                  <c:v>5579</c:v>
                </c:pt>
                <c:pt idx="3">
                  <c:v>3685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E1-4448-B46E-D66C2DEF934A}"/>
            </c:ext>
          </c:extLst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Outros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Plan1!$G$2:$G$5</c:f>
              <c:numCache>
                <c:formatCode>General</c:formatCode>
                <c:ptCount val="4"/>
                <c:pt idx="0">
                  <c:v>10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E1-4448-B46E-D66C2DEF9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01798848"/>
        <c:axId val="1071691504"/>
      </c:barChart>
      <c:catAx>
        <c:axId val="701798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1691504"/>
        <c:crosses val="autoZero"/>
        <c:auto val="1"/>
        <c:lblAlgn val="ctr"/>
        <c:lblOffset val="100"/>
        <c:noMultiLvlLbl val="0"/>
      </c:catAx>
      <c:valAx>
        <c:axId val="1071691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01798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pt-B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b="1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Atendimentos em t</a:t>
            </a:r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erapia</a:t>
            </a:r>
            <a:r>
              <a:rPr lang="pt-BR" sz="2160" b="1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renal substitutiva (TRS) por unidade</a:t>
            </a:r>
            <a:endParaRPr lang="pt-BR" sz="2160" b="1" dirty="0">
              <a:solidFill>
                <a:schemeClr val="bg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pt-BR" sz="1862" b="0" i="0" u="none" strike="noStrike" baseline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Janeiro a agosto de </a:t>
            </a:r>
            <a:r>
              <a:rPr lang="en-US" sz="2160" b="0" i="0" baseline="0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2024 - Total: 28.752 atendimentos</a:t>
            </a:r>
            <a:endParaRPr lang="en-US" sz="216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F1-4CBC-A412-417D508B77EA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F1-4CBC-A412-417D508B77EA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F1-4CBC-A412-417D508B77EA}"/>
              </c:ext>
            </c:extLst>
          </c:dPt>
          <c:dLbls>
            <c:dLbl>
              <c:idx val="0"/>
              <c:layout>
                <c:manualLayout>
                  <c:x val="0.13255326180196236"/>
                  <c:y val="4.408842387447525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F1-4CBC-A412-417D508B77EA}"/>
                </c:ext>
              </c:extLst>
            </c:dLbl>
            <c:dLbl>
              <c:idx val="1"/>
              <c:layout>
                <c:manualLayout>
                  <c:x val="-0.18623132662239367"/>
                  <c:y val="6.984808587175135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pt-BR" sz="1800" b="0" i="0" u="none" strike="noStrike" kern="1200" baseline="0">
                      <a:solidFill>
                        <a:srgbClr val="1E5155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573432474973469"/>
                      <c:h val="8.11093619475060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1F1-4CBC-A412-417D508B77EA}"/>
                </c:ext>
              </c:extLst>
            </c:dLbl>
            <c:dLbl>
              <c:idx val="2"/>
              <c:layout>
                <c:manualLayout>
                  <c:x val="1.6316574059750819E-2"/>
                  <c:y val="-9.97789732019852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pt-BR" sz="1800" b="0" i="0" u="none" strike="noStrike" kern="1200" baseline="0">
                      <a:solidFill>
                        <a:srgbClr val="1E5155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245892627423738"/>
                      <c:h val="9.18663526942357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1F1-4CBC-A412-417D508B77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pt-BR" sz="1800" b="0" i="0" u="none" strike="noStrike" kern="1200" baseline="0">
                    <a:solidFill>
                      <a:srgbClr val="1E515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Plan1!$A$2:$A$4</c:f>
              <c:strCache>
                <c:ptCount val="3"/>
                <c:pt idx="0">
                  <c:v>CNL</c:v>
                </c:pt>
                <c:pt idx="1">
                  <c:v>DAVITA</c:v>
                </c:pt>
                <c:pt idx="2">
                  <c:v>HUAP</c:v>
                </c:pt>
              </c:strCache>
            </c:strRef>
          </c:cat>
          <c:val>
            <c:numRef>
              <c:f>Plan1!$B$2:$B$4</c:f>
              <c:numCache>
                <c:formatCode>#,##0</c:formatCode>
                <c:ptCount val="3"/>
                <c:pt idx="0">
                  <c:v>17751</c:v>
                </c:pt>
                <c:pt idx="1">
                  <c:v>10288</c:v>
                </c:pt>
                <c:pt idx="2">
                  <c:v>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F1-4CBC-A412-417D508B7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TRS realizadas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5929550568068133E-2"/>
          <c:y val="0.38073051408891273"/>
          <c:w val="0.93661665416694462"/>
          <c:h val="0.50214907983444579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6284594410361281"/>
                  <c:y val="-6.83415777590695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9.72300317316331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7B2-4D03-9606-400717DAE7A0}"/>
                </c:ext>
              </c:extLst>
            </c:dLbl>
            <c:dLbl>
              <c:idx val="1"/>
              <c:layout>
                <c:manualLayout>
                  <c:x val="-0.10049789820495342"/>
                  <c:y val="5.5563321918505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10381072993801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CB3-4D61-BCFC-6AD58639F8C6}"/>
                </c:ext>
              </c:extLst>
            </c:dLbl>
            <c:dLbl>
              <c:idx val="2"/>
              <c:layout>
                <c:manualLayout>
                  <c:x val="-0.13698988866166786"/>
                  <c:y val="-6.6149737548708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6298523804247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7B2-4D03-9606-400717DAE7A0}"/>
                </c:ext>
              </c:extLst>
            </c:dLbl>
            <c:dLbl>
              <c:idx val="3"/>
              <c:layout>
                <c:manualLayout>
                  <c:x val="-3.3488411724608043E-2"/>
                  <c:y val="6.2971914415370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8503749147922"/>
                      <c:h val="0.237902336432629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7B2-4D03-9606-400717DAE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27394</c:v>
                </c:pt>
                <c:pt idx="1">
                  <c:v>26876</c:v>
                </c:pt>
                <c:pt idx="2">
                  <c:v>28738</c:v>
                </c:pt>
                <c:pt idx="3">
                  <c:v>28752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B-4BCA-A6AD-8869BC9A5C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78157744"/>
        <c:axId val="1078156112"/>
      </c:lineChart>
      <c:catAx>
        <c:axId val="107815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8156112"/>
        <c:crosses val="autoZero"/>
        <c:auto val="1"/>
        <c:lblAlgn val="ctr"/>
        <c:lblOffset val="100"/>
        <c:noMultiLvlLbl val="0"/>
      </c:catAx>
      <c:valAx>
        <c:axId val="107815611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8157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90000"/>
      </a:schemeClr>
    </a:solidFill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06029402745867"/>
          <c:y val="5.9166332400182438E-2"/>
          <c:w val="0.6618794119450826"/>
          <c:h val="0.86983406871959867"/>
        </c:manualLayout>
      </c:layout>
      <c:pieChart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AD-4A83-A03D-A5CCF66D856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8EAD-4A83-A03D-A5CCF66D8569}"/>
              </c:ext>
            </c:extLst>
          </c:dPt>
          <c:dLbls>
            <c:dLbl>
              <c:idx val="0"/>
              <c:layout>
                <c:manualLayout>
                  <c:x val="-7.6112251745045406E-2"/>
                  <c:y val="6.21773946943604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rm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F396498E-53C0-4EE2-929B-9E9449F49FDA}" type="CATEGORYNAME">
                      <a:rPr lang="en-US" b="1">
                        <a:solidFill>
                          <a:schemeClr val="bg1"/>
                        </a:solidFill>
                      </a:rPr>
                      <a:pPr>
                        <a:defRPr sz="1300" b="1" i="0" u="none" strike="noStrike" kern="12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r>
                      <a:rPr lang="en-US" b="1" baseline="0" dirty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3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B4E4046C-D6F3-402A-A894-6B496ACA3607}" type="VALUE">
                      <a:rPr lang="en-US" b="1" baseline="0" smtClean="0">
                        <a:solidFill>
                          <a:schemeClr val="bg1"/>
                        </a:solidFill>
                      </a:rPr>
                      <a:pPr>
                        <a:defRPr sz="1300" b="1" i="0" u="none" strike="noStrike" kern="12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50521696498236557"/>
                      <c:h val="0.373544077287069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EAD-4A83-A03D-A5CCF66D8569}"/>
                </c:ext>
              </c:extLst>
            </c:dLbl>
            <c:dLbl>
              <c:idx val="1"/>
              <c:layout>
                <c:manualLayout>
                  <c:x val="9.6920372378534014E-2"/>
                  <c:y val="-7.32125128873124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43147790433738537"/>
                      <c:h val="0.358554962494601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EAD-4A83-A03D-A5CCF66D85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norm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Plan1!$A$2:$A$3</c:f>
              <c:strCache>
                <c:ptCount val="2"/>
                <c:pt idx="0">
                  <c:v>Rede complementar</c:v>
                </c:pt>
                <c:pt idx="1">
                  <c:v>Rede própria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AD-4A83-A03D-A5CCF66D8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pt-BR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06029402745867"/>
          <c:y val="5.9166332400182438E-2"/>
          <c:w val="0.6618794119450826"/>
          <c:h val="0.86983406871959867"/>
        </c:manualLayout>
      </c:layout>
      <c:pieChart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AD-4A83-A03D-A5CCF66D856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8EAD-4A83-A03D-A5CCF66D8569}"/>
              </c:ext>
            </c:extLst>
          </c:dPt>
          <c:dLbls>
            <c:dLbl>
              <c:idx val="0"/>
              <c:layout>
                <c:manualLayout>
                  <c:x val="-9.4120904266840319E-2"/>
                  <c:y val="-0.195249129858918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rm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F396498E-53C0-4EE2-929B-9E9449F49FDA}" type="CATEGORYNAME">
                      <a:rPr lang="en-US" b="1">
                        <a:solidFill>
                          <a:schemeClr val="bg1"/>
                        </a:solidFill>
                      </a:rPr>
                      <a:pPr>
                        <a:defRPr sz="1300" b="1" i="0" u="none" strike="noStrike" kern="12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r>
                      <a:rPr lang="en-US" b="1" baseline="0" dirty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3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B4E4046C-D6F3-402A-A894-6B496ACA3607}" type="VALUE">
                      <a:rPr lang="en-US" b="1" baseline="0" smtClean="0">
                        <a:solidFill>
                          <a:schemeClr val="bg1"/>
                        </a:solidFill>
                      </a:rPr>
                      <a:pPr>
                        <a:defRPr sz="1300" b="1" i="0" u="none" strike="noStrike" kern="12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50521696498236557"/>
                      <c:h val="0.373544077287069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EAD-4A83-A03D-A5CCF66D8569}"/>
                </c:ext>
              </c:extLst>
            </c:dLbl>
            <c:dLbl>
              <c:idx val="1"/>
              <c:layout>
                <c:manualLayout>
                  <c:x val="0.10592461323417797"/>
                  <c:y val="0.210040480020647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43147790433738537"/>
                      <c:h val="0.246138930934255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EAD-4A83-A03D-A5CCF66D85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norm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Plan1!$A$2:$A$3</c:f>
              <c:strCache>
                <c:ptCount val="2"/>
                <c:pt idx="0">
                  <c:v>Rede complementar</c:v>
                </c:pt>
                <c:pt idx="1">
                  <c:v>Rede própria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AD-4A83-A03D-A5CCF66D8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pt-BR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06029402745867"/>
          <c:y val="5.9166332400182438E-2"/>
          <c:w val="0.6618794119450826"/>
          <c:h val="0.86983406871959867"/>
        </c:manualLayout>
      </c:layout>
      <c:pieChart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AD-4A83-A03D-A5CCF66D856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8EAD-4A83-A03D-A5CCF66D8569}"/>
              </c:ext>
            </c:extLst>
          </c:dPt>
          <c:dLbls>
            <c:dLbl>
              <c:idx val="0"/>
              <c:layout>
                <c:manualLayout>
                  <c:x val="-9.4120904266840319E-2"/>
                  <c:y val="-0.195249129858918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rm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F396498E-53C0-4EE2-929B-9E9449F49FDA}" type="CATEGORYNAME">
                      <a:rPr lang="en-US" b="1">
                        <a:solidFill>
                          <a:schemeClr val="bg1"/>
                        </a:solidFill>
                      </a:rPr>
                      <a:pPr>
                        <a:defRPr sz="1300" b="1" i="0" u="none" strike="noStrike" kern="12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r>
                      <a:rPr lang="en-US" b="1" baseline="0" dirty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3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B4E4046C-D6F3-402A-A894-6B496ACA3607}" type="VALUE">
                      <a:rPr lang="en-US" b="1" baseline="0" smtClean="0">
                        <a:solidFill>
                          <a:schemeClr val="bg1"/>
                        </a:solidFill>
                      </a:rPr>
                      <a:pPr>
                        <a:defRPr sz="1300" b="1" i="0" u="none" strike="noStrike" kern="12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50521696498236557"/>
                      <c:h val="0.373544077287069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EAD-4A83-A03D-A5CCF66D856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AD-4A83-A03D-A5CCF66D85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norm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Plan1!$A$2:$A$3</c:f>
              <c:strCache>
                <c:ptCount val="2"/>
                <c:pt idx="0">
                  <c:v>Rede complementar</c:v>
                </c:pt>
                <c:pt idx="1">
                  <c:v>Rede própria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AD-4A83-A03D-A5CCF66D8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pt-BR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06029402745867"/>
          <c:y val="5.9166332400182438E-2"/>
          <c:w val="0.6618794119450826"/>
          <c:h val="0.86983406871959867"/>
        </c:manualLayout>
      </c:layout>
      <c:pieChart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AD-4A83-A03D-A5CCF66D856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8EAD-4A83-A03D-A5CCF66D8569}"/>
              </c:ext>
            </c:extLst>
          </c:dPt>
          <c:dLbls>
            <c:dLbl>
              <c:idx val="0"/>
              <c:layout>
                <c:manualLayout>
                  <c:x val="-9.4120904266840319E-2"/>
                  <c:y val="-0.195249129858918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rm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F396498E-53C0-4EE2-929B-9E9449F49FDA}" type="CATEGORYNAME">
                      <a:rPr lang="en-US" b="1">
                        <a:solidFill>
                          <a:schemeClr val="bg1"/>
                        </a:solidFill>
                      </a:rPr>
                      <a:pPr>
                        <a:defRPr sz="1300" b="1" i="0" u="none" strike="noStrike" kern="12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r>
                      <a:rPr lang="en-US" b="1" baseline="0" dirty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3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B4E4046C-D6F3-402A-A894-6B496ACA3607}" type="VALUE">
                      <a:rPr lang="en-US" b="1" baseline="0" smtClean="0">
                        <a:solidFill>
                          <a:schemeClr val="bg1"/>
                        </a:solidFill>
                      </a:rPr>
                      <a:pPr>
                        <a:defRPr sz="1300" b="1" i="0" u="none" strike="noStrike" kern="12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50521696498236557"/>
                      <c:h val="0.373544077287069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EAD-4A83-A03D-A5CCF66D856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AD-4A83-A03D-A5CCF66D85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norm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Plan1!$A$2:$A$3</c:f>
              <c:strCache>
                <c:ptCount val="2"/>
                <c:pt idx="0">
                  <c:v>Rede complementar</c:v>
                </c:pt>
                <c:pt idx="1">
                  <c:v>Rede própria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AD-4A83-A03D-A5CCF66D8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pt-BR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23835524553046"/>
          <c:y val="0.23107191276181591"/>
          <c:w val="0.51577556023668825"/>
          <c:h val="0.68088083275873534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dPt>
            <c:idx val="0"/>
            <c:bubble3D val="0"/>
            <c:spPr>
              <a:solidFill>
                <a:schemeClr val="tx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D7-4D8B-9E74-E5AF8CFABB3A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D7-4D8B-9E74-E5AF8CFABB3A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AB-4A42-95D3-726F359053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AB-4A42-95D3-726F35905302}"/>
              </c:ext>
            </c:extLst>
          </c:dPt>
          <c:dLbls>
            <c:dLbl>
              <c:idx val="0"/>
              <c:layout>
                <c:manualLayout>
                  <c:x val="-0.17900127642404456"/>
                  <c:y val="7.3591017994811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pt-BR" sz="15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827102865519262"/>
                      <c:h val="0.124714189417203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5D7-4D8B-9E74-E5AF8CFABB3A}"/>
                </c:ext>
              </c:extLst>
            </c:dLbl>
            <c:dLbl>
              <c:idx val="1"/>
              <c:layout>
                <c:manualLayout>
                  <c:x val="0.10810292459592316"/>
                  <c:y val="3.74962025167320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pt-BR" sz="15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394663051331257"/>
                      <c:h val="0.162458385371180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5D7-4D8B-9E74-E5AF8CFABB3A}"/>
                </c:ext>
              </c:extLst>
            </c:dLbl>
            <c:dLbl>
              <c:idx val="2"/>
              <c:layout>
                <c:manualLayout>
                  <c:x val="7.7577863623956467E-2"/>
                  <c:y val="-1.38875330622988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pt-BR" sz="15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113005785328804"/>
                      <c:h val="0.132477465460785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EAB-4A42-95D3-726F35905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pt-BR" sz="15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Tesouro Municipal</c:v>
                </c:pt>
                <c:pt idx="1">
                  <c:v>Transferência Federal</c:v>
                </c:pt>
                <c:pt idx="2">
                  <c:v>Transferência Estadual</c:v>
                </c:pt>
                <c:pt idx="3">
                  <c:v>Convênios</c:v>
                </c:pt>
              </c:strCache>
            </c:strRef>
          </c:cat>
          <c:val>
            <c:numRef>
              <c:f>Plan1!$B$2:$B$5</c:f>
              <c:numCache>
                <c:formatCode>#,##0.00</c:formatCode>
                <c:ptCount val="4"/>
                <c:pt idx="0">
                  <c:v>592419850.08000004</c:v>
                </c:pt>
                <c:pt idx="1">
                  <c:v>193490258.62</c:v>
                </c:pt>
                <c:pt idx="2">
                  <c:v>14911931.789999999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D7-4D8B-9E74-E5AF8CFAB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591063572841682E-2"/>
          <c:y val="0.21744416622306054"/>
          <c:w val="0.83777809266736281"/>
          <c:h val="0.618337623967616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Provenientes da União</c:v>
                </c:pt>
              </c:strCache>
            </c:strRef>
          </c:tx>
          <c:spPr>
            <a:solidFill>
              <a:schemeClr val="bg2"/>
            </a:solidFill>
            <a:ln w="25362">
              <a:noFill/>
            </a:ln>
          </c:spPr>
          <c:invertIfNegative val="0"/>
          <c:dLbls>
            <c:dLbl>
              <c:idx val="1"/>
              <c:layout>
                <c:manualLayout>
                  <c:x val="-1.1523150962986096E-3"/>
                  <c:y val="1.2440163526454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47-4FD3-ACC5-B21EE9267860}"/>
                </c:ext>
              </c:extLst>
            </c:dLbl>
            <c:dLbl>
              <c:idx val="3"/>
              <c:layout>
                <c:manualLayout>
                  <c:x val="-1.2077648611011859E-3"/>
                  <c:y val="-3.83194293569015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47-4FD3-ACC5-B21EE9267860}"/>
                </c:ext>
              </c:extLst>
            </c:dLbl>
            <c:spPr>
              <a:noFill/>
              <a:ln w="25362">
                <a:noFill/>
              </a:ln>
            </c:spPr>
            <c:txPr>
              <a:bodyPr rot="0" vert="horz"/>
              <a:lstStyle/>
              <a:p>
                <a:pPr>
                  <a:defRPr sz="1600" b="0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"R$"\ #,##0</c:formatCode>
                <c:ptCount val="4"/>
                <c:pt idx="0">
                  <c:v>106997002</c:v>
                </c:pt>
                <c:pt idx="1">
                  <c:v>106835766</c:v>
                </c:pt>
                <c:pt idx="2">
                  <c:v>111077051</c:v>
                </c:pt>
                <c:pt idx="3">
                  <c:v>193490258.62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47-4FD3-ACC5-B21EE9267860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Provenientes do Estado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3.8320592490672531E-2"/>
                  <c:y val="-9.474558528782900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74-447B-979F-47E0A5F482A4}"/>
                </c:ext>
              </c:extLst>
            </c:dLbl>
            <c:dLbl>
              <c:idx val="1"/>
              <c:layout>
                <c:manualLayout>
                  <c:x val="3.6846723548723558E-2"/>
                  <c:y val="-5.168000716195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74-447B-979F-47E0A5F482A4}"/>
                </c:ext>
              </c:extLst>
            </c:dLbl>
            <c:dLbl>
              <c:idx val="2"/>
              <c:layout>
                <c:manualLayout>
                  <c:x val="3.9794461432621504E-2"/>
                  <c:y val="-2.5840003580976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74-447B-979F-47E0A5F482A4}"/>
                </c:ext>
              </c:extLst>
            </c:dLbl>
            <c:dLbl>
              <c:idx val="3"/>
              <c:layout>
                <c:manualLayout>
                  <c:x val="4.71638061423662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74-447B-979F-47E0A5F482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0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Plan1!$C$2:$C$5</c:f>
              <c:numCache>
                <c:formatCode>"R$"\ #,##0</c:formatCode>
                <c:ptCount val="4"/>
                <c:pt idx="0">
                  <c:v>11168328</c:v>
                </c:pt>
                <c:pt idx="1">
                  <c:v>72807372</c:v>
                </c:pt>
                <c:pt idx="2">
                  <c:v>57506256</c:v>
                </c:pt>
                <c:pt idx="3">
                  <c:v>14911931.789999999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74-447B-979F-47E0A5F48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2958448"/>
        <c:axId val="1078159376"/>
      </c:barChart>
      <c:catAx>
        <c:axId val="119295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49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2000"/>
            </a:pPr>
            <a:endParaRPr lang="pt-BR"/>
          </a:p>
        </c:txPr>
        <c:crossAx val="1078159376"/>
        <c:crosses val="autoZero"/>
        <c:auto val="1"/>
        <c:lblAlgn val="ctr"/>
        <c:lblOffset val="100"/>
        <c:tickLblSkip val="1"/>
        <c:noMultiLvlLbl val="0"/>
      </c:catAx>
      <c:valAx>
        <c:axId val="1078159376"/>
        <c:scaling>
          <c:orientation val="minMax"/>
        </c:scaling>
        <c:delete val="1"/>
        <c:axPos val="l"/>
        <c:numFmt formatCode="&quot;R$&quot;\ #,##0" sourceLinked="1"/>
        <c:majorTickMark val="none"/>
        <c:minorTickMark val="none"/>
        <c:tickLblPos val="nextTo"/>
        <c:crossAx val="1192958448"/>
        <c:crosses val="autoZero"/>
        <c:crossBetween val="between"/>
      </c:valAx>
      <c:spPr>
        <a:noFill/>
        <a:ln w="25362">
          <a:noFill/>
        </a:ln>
      </c:spPr>
    </c:plotArea>
    <c:legend>
      <c:legendPos val="r"/>
      <c:layout>
        <c:manualLayout>
          <c:xMode val="edge"/>
          <c:yMode val="edge"/>
          <c:x val="0.74546039661929275"/>
          <c:y val="6.092930419177759E-2"/>
          <c:w val="0.25453960338070719"/>
          <c:h val="0.19079729636246001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grupo de receitas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30146594886087669"/>
          <c:y val="0.29873615997134179"/>
          <c:w val="0.46150948021116561"/>
          <c:h val="0.53040850147725516"/>
        </c:manualLayout>
      </c:layout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F1-4CBC-A412-417D508B77E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F1-4CBC-A412-417D508B77E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F1-4CBC-A412-417D508B77E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FB9-4659-AAEB-1BF157BF3042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FB9-4659-AAEB-1BF157BF3042}"/>
              </c:ext>
            </c:extLst>
          </c:dPt>
          <c:dLbls>
            <c:dLbl>
              <c:idx val="0"/>
              <c:layout>
                <c:manualLayout>
                  <c:x val="0.28820085927889572"/>
                  <c:y val="-0.107663989232296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734DC61A-085F-4DD7-907D-9A10B0FC3071}" type="CATEGORYNAME">
                      <a:rPr lang="en-US" sz="1300" b="1" dirty="0"/>
                      <a:pPr>
                        <a:defRPr sz="13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endParaRPr lang="en-US" sz="1300" b="1" baseline="0" dirty="0"/>
                  </a:p>
                  <a:p>
                    <a:pPr>
                      <a:defRPr sz="1300" b="1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fld id="{651A6029-9678-4E91-8972-F5FAE0C145B6}" type="VALUE">
                      <a:rPr lang="en-US" sz="1300" b="0" dirty="0"/>
                      <a:pPr>
                        <a:defRPr sz="13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[VALOR]</a:t>
                    </a:fld>
                    <a:endParaRPr lang="en-US" sz="1300" b="0" baseline="0" dirty="0"/>
                  </a:p>
                  <a:p>
                    <a:pPr>
                      <a:defRPr sz="1300" b="1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fld id="{214B397C-BCFB-4D50-9E7E-568CAB80C28A}" type="PERCENTAGE">
                      <a:rPr lang="en-US" sz="1300" b="1" dirty="0"/>
                      <a:pPr>
                        <a:defRPr sz="13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[PORCENTAGEM]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bg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39345486402694"/>
                      <c:h val="0.211628754219176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1F1-4CBC-A412-417D508B77EA}"/>
                </c:ext>
              </c:extLst>
            </c:dLbl>
            <c:dLbl>
              <c:idx val="1"/>
              <c:layout>
                <c:manualLayout>
                  <c:x val="6.050765013927914E-2"/>
                  <c:y val="0.207046024453398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0" i="0" u="none" strike="noStrike" kern="1200" baseline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50C76E4B-71AF-4DC3-976C-5D1C6921E17E}" type="CATEGORYNAME">
                      <a:rPr lang="pt-BR" sz="1300" b="1" dirty="0"/>
                      <a:pPr>
                        <a:defRPr sz="13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endParaRPr lang="pt-BR" sz="1300" b="1" baseline="0" dirty="0"/>
                  </a:p>
                  <a:p>
                    <a:pPr>
                      <a:defRPr sz="1300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fld id="{35CF7822-EFE9-47C3-9C4E-FC3801282555}" type="VALUE">
                      <a:rPr lang="pt-BR" sz="1300" b="0" dirty="0"/>
                      <a:pPr>
                        <a:defRPr sz="13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[VALOR]</a:t>
                    </a:fld>
                    <a:endParaRPr lang="pt-BR" sz="1300" b="0" baseline="0" dirty="0"/>
                  </a:p>
                  <a:p>
                    <a:pPr>
                      <a:defRPr sz="1300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fld id="{BE539EF4-7578-4145-B869-AE958FEFAF9A}" type="PERCENTAGE">
                      <a:rPr lang="pt-BR" sz="1300" b="1" dirty="0"/>
                      <a:pPr>
                        <a:defRPr sz="13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[PORCENTAGEM]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bg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54554772031599186"/>
                      <c:h val="0.172980142699890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1F1-4CBC-A412-417D508B77EA}"/>
                </c:ext>
              </c:extLst>
            </c:dLbl>
            <c:dLbl>
              <c:idx val="2"/>
              <c:layout>
                <c:manualLayout>
                  <c:x val="-0.18735739208325577"/>
                  <c:y val="3.31273813022451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0" i="0" u="none" strike="noStrike" kern="1200" baseline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746C302B-32A5-41E0-BDB8-0035A14E8F22}" type="CATEGORYNAME">
                      <a:rPr lang="en-US" sz="1300" b="1" i="0" u="none" strike="noStrike" kern="1200" baseline="0" dirty="0">
                        <a:solidFill>
                          <a:srgbClr val="1E5155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pPr>
                        <a:defRPr sz="13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endParaRPr lang="en-US" sz="1300" b="1" i="0" u="none" strike="noStrike" kern="1200" baseline="0" dirty="0">
                      <a:solidFill>
                        <a:srgbClr val="1E5155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  <a:p>
                    <a:pPr>
                      <a:defRPr sz="1300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fld id="{6D8641CA-C34C-4E73-BF68-1AA25CD15E4F}" type="VALUE">
                      <a:rPr lang="en-US" sz="1300" b="0" i="0" u="none" strike="noStrike" kern="1200" baseline="0" dirty="0">
                        <a:solidFill>
                          <a:srgbClr val="1E5155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pPr>
                        <a:defRPr sz="13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[VALOR]</a:t>
                    </a:fld>
                    <a:endParaRPr lang="en-US" sz="1300" b="0" i="0" u="none" strike="noStrike" kern="1200" baseline="0" dirty="0">
                      <a:solidFill>
                        <a:srgbClr val="1E5155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  <a:p>
                    <a:pPr>
                      <a:defRPr sz="1300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fld id="{285AC81D-4BAE-463D-8EA4-A7549F6FD6CA}" type="PERCENTAGE">
                      <a:rPr lang="en-US" sz="1300" b="1" i="0" u="none" strike="noStrike" kern="1200" baseline="0" dirty="0">
                        <a:solidFill>
                          <a:srgbClr val="1E5155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pPr>
                        <a:defRPr sz="130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[PORCENTAGEM]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bg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405937028580587"/>
                      <c:h val="0.191697113135658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F1-4CBC-A412-417D508B77EA}"/>
                </c:ext>
              </c:extLst>
            </c:dLbl>
            <c:dLbl>
              <c:idx val="3"/>
              <c:layout>
                <c:manualLayout>
                  <c:x val="-0.24380468843385489"/>
                  <c:y val="-6.62547626044903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DAB72214-BBA5-43DE-8D81-DDC010EDFB0C}" type="CATEGORYNAME">
                      <a:rPr lang="pt-BR" sz="1300" b="1"/>
                      <a:pPr>
                        <a:defRPr sz="13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endParaRPr lang="pt-BR" sz="1300" b="1" baseline="0" dirty="0"/>
                  </a:p>
                  <a:p>
                    <a:pPr>
                      <a:defRPr sz="1300" b="1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fld id="{8E572805-A2CE-40DC-AA68-026E7C833FBA}" type="VALUE">
                      <a:rPr lang="pt-BR" sz="1300" b="0"/>
                      <a:pPr>
                        <a:defRPr sz="13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[VALOR]</a:t>
                    </a:fld>
                    <a:endParaRPr lang="pt-BR" sz="1300" b="0" baseline="0" dirty="0"/>
                  </a:p>
                  <a:p>
                    <a:pPr>
                      <a:defRPr sz="1300" b="1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fld id="{C744D208-4C67-4056-AE8D-C350B4C0C480}" type="PERCENTAGE">
                      <a:rPr lang="pt-BR" sz="1300" b="1"/>
                      <a:pPr>
                        <a:defRPr sz="13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[PORCENTAGEM]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bg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790359553519955"/>
                      <c:h val="0.171296167483692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FB9-4659-AAEB-1BF157BF3042}"/>
                </c:ext>
              </c:extLst>
            </c:dLbl>
            <c:dLbl>
              <c:idx val="4"/>
              <c:layout>
                <c:manualLayout>
                  <c:x val="-9.9392422186009577E-3"/>
                  <c:y val="-0.153214247208518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1" i="0" u="none" strike="noStrike" kern="1200" baseline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7972B5AB-895D-46C4-BC48-D45F5B27EB31}" type="CATEGORYNAME">
                      <a:rPr lang="pt-BR" sz="1300" b="1"/>
                      <a:pPr>
                        <a:defRPr sz="13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endParaRPr lang="pt-BR" sz="1300" b="1" baseline="0" dirty="0"/>
                  </a:p>
                  <a:p>
                    <a:pPr>
                      <a:defRPr sz="1300" b="1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fld id="{A9E3562F-399E-489E-AA13-67AB3469C09C}" type="VALUE">
                      <a:rPr lang="pt-BR" sz="1300" b="0"/>
                      <a:pPr>
                        <a:defRPr sz="13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[VALOR]</a:t>
                    </a:fld>
                    <a:endParaRPr lang="pt-BR" sz="1300" b="0" baseline="0" dirty="0"/>
                  </a:p>
                  <a:p>
                    <a:pPr>
                      <a:defRPr sz="1300" b="1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defRPr>
                    </a:pPr>
                    <a:fld id="{0119AFF8-2C17-4B3B-8895-F60BD726D314}" type="PERCENTAGE">
                      <a:rPr lang="pt-BR" sz="1300" b="1"/>
                      <a:pPr>
                        <a:defRPr sz="13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[PORCENTAGEM]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bg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319824543087263"/>
                      <c:h val="0.146450631507008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FB9-4659-AAEB-1BF157BF30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bg2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Plan1!$A$2:$A$6</c:f>
              <c:strCache>
                <c:ptCount val="5"/>
                <c:pt idx="0">
                  <c:v>Assistência Farmacêutica</c:v>
                </c:pt>
                <c:pt idx="1">
                  <c:v>Atenção Média e Alta Complexidade</c:v>
                </c:pt>
                <c:pt idx="2">
                  <c:v>Atenção Primária</c:v>
                </c:pt>
                <c:pt idx="3">
                  <c:v>Gestão do SUS</c:v>
                </c:pt>
                <c:pt idx="4">
                  <c:v>Vigilância em Saúde</c:v>
                </c:pt>
              </c:strCache>
            </c:strRef>
          </c:cat>
          <c:val>
            <c:numRef>
              <c:f>Plan1!$B$2:$B$6</c:f>
              <c:numCache>
                <c:formatCode>_("R$"* #,##0.00_);_("R$"* \(#,##0.00\);_("R$"* "-"??_);_(@_)</c:formatCode>
                <c:ptCount val="5"/>
                <c:pt idx="0">
                  <c:v>2709559.91</c:v>
                </c:pt>
                <c:pt idx="1">
                  <c:v>133248695.16999999</c:v>
                </c:pt>
                <c:pt idx="2">
                  <c:v>35874220.890000008</c:v>
                </c:pt>
                <c:pt idx="3">
                  <c:v>15185689.17</c:v>
                </c:pt>
                <c:pt idx="4">
                  <c:v>6472093.4799999995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F1-4CBC-A412-417D508B7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destinação</a:t>
            </a:r>
          </a:p>
        </c:rich>
      </c:tx>
      <c:layout>
        <c:manualLayout>
          <c:xMode val="edge"/>
          <c:yMode val="edge"/>
          <c:x val="0.28331407937322117"/>
          <c:y val="2.1681065430480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1739536664230605"/>
          <c:y val="0.37079060529437474"/>
          <c:w val="0.43268528059336997"/>
          <c:h val="0.55792868514703131"/>
        </c:manualLayout>
      </c:layout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F1-4CBC-A412-417D508B77EA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F1-4CBC-A412-417D508B77EA}"/>
              </c:ext>
            </c:extLst>
          </c:dPt>
          <c:dLbls>
            <c:dLbl>
              <c:idx val="0"/>
              <c:layout>
                <c:manualLayout>
                  <c:x val="1.1849696551536308E-2"/>
                  <c:y val="-0.16827335799463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600BEF11-45C1-4D1B-8D20-B42554463865}" type="CATEGORYNAME">
                      <a:rPr lang="en-US"/>
                      <a:pPr>
                        <a:defRPr sz="16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r>
                      <a:rPr lang="en-US" baseline="0" dirty="0"/>
                      <a:t>
</a:t>
                    </a:r>
                    <a:fld id="{C83E61A4-6376-48C3-ACDE-BC0535219BB5}" type="VALUE">
                      <a:rPr lang="en-US" b="0" baseline="0"/>
                      <a:pPr>
                        <a:defRPr sz="16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[VALOR]</a:t>
                    </a:fld>
                    <a:r>
                      <a:rPr lang="en-US" baseline="0" dirty="0"/>
                      <a:t>
</a:t>
                    </a:r>
                    <a:fld id="{43EC174E-60F4-4B71-90E0-76F441014BD8}" type="PERCENTAGE">
                      <a:rPr lang="en-US" baseline="0"/>
                      <a:pPr>
                        <a:defRPr sz="16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[PORCENTAGEM]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1694431709343127"/>
                      <c:h val="0.2052831074015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1F1-4CBC-A412-417D508B77EA}"/>
                </c:ext>
              </c:extLst>
            </c:dLbl>
            <c:dLbl>
              <c:idx val="1"/>
              <c:layout>
                <c:manualLayout>
                  <c:x val="0.37057783063475269"/>
                  <c:y val="-0.121167036391022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2638F3B3-9346-447E-8023-20F6DB3E6223}" type="CATEGORYNAME">
                      <a:rPr lang="en-US"/>
                      <a:pPr>
                        <a:defRPr sz="16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[NOME DA CATEGORIA]</a:t>
                    </a:fld>
                    <a:r>
                      <a:rPr lang="en-US" baseline="0" dirty="0"/>
                      <a:t>
</a:t>
                    </a:r>
                    <a:fld id="{1C7BF4FB-DDB8-4555-A76A-8E4E6A80F68A}" type="VALUE">
                      <a:rPr lang="en-US" b="0" baseline="0"/>
                      <a:pPr>
                        <a:defRPr sz="16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[VALOR]</a:t>
                    </a:fld>
                    <a:r>
                      <a:rPr lang="en-US" baseline="0" dirty="0"/>
                      <a:t>
</a:t>
                    </a:r>
                    <a:fld id="{EE3ED930-16C1-48E3-929E-04E3147ABEDA}" type="PERCENTAGE">
                      <a:rPr lang="en-US" baseline="0"/>
                      <a:pPr>
                        <a:defRPr sz="1600" b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[PORCENTAGEM]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380092086130641"/>
                      <c:h val="0.200490835908721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1F1-4CBC-A412-417D508B77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Investimento</c:v>
                </c:pt>
                <c:pt idx="1">
                  <c:v>Custeio</c:v>
                </c:pt>
              </c:strCache>
            </c:strRef>
          </c:cat>
          <c:val>
            <c:numRef>
              <c:f>Plan1!$B$2:$B$3</c:f>
              <c:numCache>
                <c:formatCode>_("R$"* #,##0.00_);_("R$"* \(#,##0.00\);_("R$"* "-"??_);_(@_)</c:formatCode>
                <c:ptCount val="2"/>
                <c:pt idx="0">
                  <c:v>3364111</c:v>
                </c:pt>
                <c:pt idx="1">
                  <c:v>190126147.62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F1-4CBC-A412-417D508B7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>
                <a:solidFill>
                  <a:schemeClr val="bg2"/>
                </a:solidFill>
              </a:defRPr>
            </a:pPr>
            <a:r>
              <a:rPr lang="pt-BR" dirty="0">
                <a:solidFill>
                  <a:schemeClr val="bg2"/>
                </a:solidFill>
              </a:rPr>
              <a:t>Resultado por grupo de procedimento</a:t>
            </a:r>
          </a:p>
          <a:p>
            <a:pPr algn="ctr" rtl="0">
              <a:defRPr>
                <a:solidFill>
                  <a:schemeClr val="bg2"/>
                </a:solidFill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pt-BR" b="0" dirty="0">
                <a:solidFill>
                  <a:schemeClr val="bg2"/>
                </a:solidFill>
              </a:rPr>
              <a:t>2021 a 2024</a:t>
            </a:r>
          </a:p>
        </c:rich>
      </c:tx>
      <c:overlay val="0"/>
      <c:spPr>
        <a:noFill/>
        <a:ln w="25339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Outros</c:v>
                </c:pt>
              </c:strCache>
            </c:strRef>
          </c:tx>
          <c:spPr>
            <a:solidFill>
              <a:srgbClr val="00B050"/>
            </a:solidFill>
            <a:ln w="25339">
              <a:noFill/>
            </a:ln>
          </c:spPr>
          <c:invertIfNegative val="0"/>
          <c:dLbls>
            <c:dLbl>
              <c:idx val="0"/>
              <c:layout>
                <c:manualLayout>
                  <c:x val="-1.4318683561342479E-17"/>
                  <c:y val="5.53946904407301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CD-45D7-BF91-7C18F99D873D}"/>
                </c:ext>
              </c:extLst>
            </c:dLbl>
            <c:dLbl>
              <c:idx val="2"/>
              <c:layout>
                <c:manualLayout>
                  <c:x val="-1.5620562514905645E-3"/>
                  <c:y val="2.21578761762920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CD-45D7-BF91-7C18F99D873D}"/>
                </c:ext>
              </c:extLst>
            </c:dLbl>
            <c:dLbl>
              <c:idx val="3"/>
              <c:layout>
                <c:manualLayout>
                  <c:x val="1.5620562514905502E-3"/>
                  <c:y val="1.38486726101824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CD-45D7-BF91-7C18F99D873D}"/>
                </c:ext>
              </c:extLst>
            </c:dLbl>
            <c:spPr>
              <a:noFill/>
              <a:ln w="25339">
                <a:noFill/>
              </a:ln>
            </c:spPr>
            <c:txPr>
              <a:bodyPr rot="0" vert="horz"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Plan1!$B$2:$B$5</c:f>
              <c:numCache>
                <c:formatCode>_-* #,##0_-;\-* #,##0_-;_-* "-"??_-;_-@_-</c:formatCode>
                <c:ptCount val="4"/>
                <c:pt idx="0">
                  <c:v>163329</c:v>
                </c:pt>
                <c:pt idx="1">
                  <c:v>62381</c:v>
                </c:pt>
                <c:pt idx="2">
                  <c:v>265395</c:v>
                </c:pt>
                <c:pt idx="3" formatCode="#,##0">
                  <c:v>69055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CD-45D7-BF91-7C18F99D873D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Procedimentos clínicos</c:v>
                </c:pt>
              </c:strCache>
            </c:strRef>
          </c:tx>
          <c:spPr>
            <a:solidFill>
              <a:srgbClr val="ED7D31"/>
            </a:solidFill>
            <a:ln w="25339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5.20166671205642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CD-45D7-BF91-7C18F99D873D}"/>
                </c:ext>
              </c:extLst>
            </c:dLbl>
            <c:dLbl>
              <c:idx val="1"/>
              <c:layout>
                <c:manualLayout>
                  <c:x val="-1.5802013529860651E-5"/>
                  <c:y val="8.2248462670905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CD-45D7-BF91-7C18F99D873D}"/>
                </c:ext>
              </c:extLst>
            </c:dLbl>
            <c:dLbl>
              <c:idx val="2"/>
              <c:layout>
                <c:manualLayout>
                  <c:x val="5.348060787652391E-4"/>
                  <c:y val="1.0910148862919938E-2"/>
                </c:manualLayout>
              </c:layout>
              <c:spPr>
                <a:noFill/>
                <a:ln w="25339">
                  <a:noFill/>
                </a:ln>
              </c:spPr>
              <c:txPr>
                <a:bodyPr rot="0" vert="horz"/>
                <a:lstStyle/>
                <a:p>
                  <a:pPr>
                    <a:defRPr sz="1400"/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E0DA-4964-BC67-CE24A41A761F}"/>
                </c:ext>
              </c:extLst>
            </c:dLbl>
            <c:dLbl>
              <c:idx val="3"/>
              <c:layout>
                <c:manualLayout>
                  <c:x val="0"/>
                  <c:y val="8.435853306489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CD-45D7-BF91-7C18F99D873D}"/>
                </c:ext>
              </c:extLst>
            </c:dLbl>
            <c:spPr>
              <a:noFill/>
              <a:ln w="25339">
                <a:noFill/>
              </a:ln>
            </c:spPr>
            <c:txPr>
              <a:bodyPr rot="0" vert="horz"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Plan1!$C$2:$C$5</c:f>
              <c:numCache>
                <c:formatCode>_-* #,##0_-;\-* #,##0_-;_-* "-"??_-;_-@_-</c:formatCode>
                <c:ptCount val="4"/>
                <c:pt idx="0">
                  <c:v>1558698</c:v>
                </c:pt>
                <c:pt idx="1">
                  <c:v>2050913</c:v>
                </c:pt>
                <c:pt idx="2">
                  <c:v>1912975</c:v>
                </c:pt>
                <c:pt idx="3" formatCode="#,##0">
                  <c:v>1431283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ECD-45D7-BF91-7C18F99D873D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Procedimentos com finalidade diagnóstica</c:v>
                </c:pt>
              </c:strCache>
            </c:strRef>
          </c:tx>
          <c:spPr>
            <a:solidFill>
              <a:srgbClr val="99BBF1"/>
            </a:solidFill>
            <a:ln w="25339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4ECD-45D7-BF91-7C18F99D873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4ECD-45D7-BF91-7C18F99D873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4ECD-45D7-BF91-7C18F99D873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4ECD-45D7-BF91-7C18F99D873D}"/>
              </c:ext>
            </c:extLst>
          </c:dPt>
          <c:dLbls>
            <c:dLbl>
              <c:idx val="0"/>
              <c:layout>
                <c:manualLayout>
                  <c:x val="1.2464942349641633E-3"/>
                  <c:y val="-1.2928248222365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ECD-45D7-BF91-7C18F99D873D}"/>
                </c:ext>
              </c:extLst>
            </c:dLbl>
            <c:dLbl>
              <c:idx val="1"/>
              <c:layout>
                <c:manualLayout>
                  <c:x val="1.1454946849073983E-16"/>
                  <c:y val="-1.66184071322190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ECD-45D7-BF91-7C18F99D873D}"/>
                </c:ext>
              </c:extLst>
            </c:dLbl>
            <c:dLbl>
              <c:idx val="2"/>
              <c:layout>
                <c:manualLayout>
                  <c:x val="-1.2947078155395044E-3"/>
                  <c:y val="-5.03294964592664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ECD-45D7-BF91-7C18F99D873D}"/>
                </c:ext>
              </c:extLst>
            </c:dLbl>
            <c:dLbl>
              <c:idx val="3"/>
              <c:layout>
                <c:manualLayout>
                  <c:x val="-1.2947078155395044E-3"/>
                  <c:y val="-1.64917610939774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ECD-45D7-BF91-7C18F99D873D}"/>
                </c:ext>
              </c:extLst>
            </c:dLbl>
            <c:spPr>
              <a:noFill/>
              <a:ln w="25339">
                <a:noFill/>
              </a:ln>
            </c:spPr>
            <c:txPr>
              <a:bodyPr rot="0" vert="horz"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</c:numCache>
            </c:numRef>
          </c:cat>
          <c:val>
            <c:numRef>
              <c:f>Plan1!$D$2:$D$5</c:f>
              <c:numCache>
                <c:formatCode>_-* #,##0_-;\-* #,##0_-;_-* "-"??_-;_-@_-</c:formatCode>
                <c:ptCount val="4"/>
                <c:pt idx="0">
                  <c:v>2035086</c:v>
                </c:pt>
                <c:pt idx="1">
                  <c:v>1972882</c:v>
                </c:pt>
                <c:pt idx="2">
                  <c:v>1614504</c:v>
                </c:pt>
                <c:pt idx="3" formatCode="#,##0">
                  <c:v>1681531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ECD-45D7-BF91-7C18F99D8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71699120"/>
        <c:axId val="1071692592"/>
      </c:barChart>
      <c:catAx>
        <c:axId val="1071699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0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071692592"/>
        <c:crosses val="autoZero"/>
        <c:auto val="1"/>
        <c:lblAlgn val="ctr"/>
        <c:lblOffset val="100"/>
        <c:noMultiLvlLbl val="0"/>
      </c:catAx>
      <c:valAx>
        <c:axId val="1071692592"/>
        <c:scaling>
          <c:orientation val="minMax"/>
        </c:scaling>
        <c:delete val="1"/>
        <c:axPos val="b"/>
        <c:numFmt formatCode="_-* #,##0_-;\-* #,##0_-;_-* &quot;-&quot;??_-;_-@_-" sourceLinked="1"/>
        <c:majorTickMark val="out"/>
        <c:minorTickMark val="none"/>
        <c:tickLblPos val="nextTo"/>
        <c:crossAx val="1071699120"/>
        <c:crosses val="autoZero"/>
        <c:crossBetween val="between"/>
      </c:valAx>
      <c:spPr>
        <a:noFill/>
        <a:ln w="25339">
          <a:noFill/>
        </a:ln>
      </c:spPr>
    </c:plotArea>
    <c:legend>
      <c:legendPos val="b"/>
      <c:overlay val="0"/>
      <c:spPr>
        <a:noFill/>
        <a:ln w="25339">
          <a:noFill/>
        </a:ln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071669447100984"/>
          <c:y val="0.28939681067656531"/>
          <c:w val="0.30057433718686755"/>
          <c:h val="0.65170838310645873"/>
        </c:manualLayout>
      </c:layout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F1-4CBC-A412-417D508B77E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F1-4CBC-A412-417D508B77E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F1-4CBC-A412-417D508B77E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0C-4FA5-A3E7-C2DC82AA6755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10C-4FA5-A3E7-C2DC82AA6755}"/>
              </c:ext>
            </c:extLst>
          </c:dPt>
          <c:dLbls>
            <c:dLbl>
              <c:idx val="0"/>
              <c:layout>
                <c:manualLayout>
                  <c:x val="0.23163409960864245"/>
                  <c:y val="2.4330881597883435E-3"/>
                </c:manualLayout>
              </c:layout>
              <c:tx>
                <c:rich>
                  <a:bodyPr/>
                  <a:lstStyle/>
                  <a:p>
                    <a:fld id="{E5C84EC1-F141-4BA9-9A15-673033291D02}" type="CATEGORYNAME">
                      <a:rPr lang="en-US" baseline="0" dirty="0"/>
                      <a:pPr/>
                      <a:t>[NOME DA CATEGORIA]</a:t>
                    </a:fld>
                    <a:r>
                      <a:rPr lang="en-US" baseline="0" dirty="0"/>
                      <a:t>
</a:t>
                    </a:r>
                    <a:fld id="{F10DF673-C85B-4143-80B1-8A362A273E3F}" type="VALUE">
                      <a:rPr lang="en-US" b="0" baseline="0" dirty="0"/>
                      <a:pPr/>
                      <a:t>[VALOR]</a:t>
                    </a:fld>
                    <a:r>
                      <a:rPr lang="en-US" baseline="0" dirty="0"/>
                      <a:t>
74,9%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767776791402621"/>
                      <c:h val="0.26413179654998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1F1-4CBC-A412-417D508B77EA}"/>
                </c:ext>
              </c:extLst>
            </c:dLbl>
            <c:dLbl>
              <c:idx val="1"/>
              <c:layout>
                <c:manualLayout>
                  <c:x val="-0.19062776822375754"/>
                  <c:y val="3.0752404349329129E-2"/>
                </c:manualLayout>
              </c:layout>
              <c:tx>
                <c:rich>
                  <a:bodyPr/>
                  <a:lstStyle/>
                  <a:p>
                    <a:fld id="{FF0B477D-096D-4BB6-A52D-1D8273F01822}" type="CATEGORYNAME">
                      <a:rPr lang="en-US" baseline="0" dirty="0"/>
                      <a:pPr/>
                      <a:t>[NOME DA CATEGORIA]</a:t>
                    </a:fld>
                    <a:r>
                      <a:rPr lang="en-US" baseline="0" dirty="0"/>
                      <a:t>
</a:t>
                    </a:r>
                    <a:fld id="{980D7D8F-A6BF-4A15-B1EB-754233421F1A}" type="VALUE">
                      <a:rPr lang="en-US" b="0" baseline="0" dirty="0"/>
                      <a:pPr/>
                      <a:t>[VALOR]</a:t>
                    </a:fld>
                    <a:r>
                      <a:rPr lang="en-US" baseline="0" dirty="0"/>
                      <a:t>
16,7%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175645777909291"/>
                      <c:h val="0.163019048203528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1F1-4CBC-A412-417D508B77EA}"/>
                </c:ext>
              </c:extLst>
            </c:dLbl>
            <c:dLbl>
              <c:idx val="2"/>
              <c:layout>
                <c:manualLayout>
                  <c:x val="-0.20817757421281782"/>
                  <c:y val="-0.10410140885582458"/>
                </c:manualLayout>
              </c:layout>
              <c:tx>
                <c:rich>
                  <a:bodyPr/>
                  <a:lstStyle/>
                  <a:p>
                    <a:fld id="{10A68F2B-2C2E-457A-824A-0089B4D5F562}" type="CATEGORYNAME">
                      <a:rPr lang="pt-BR" baseline="0" dirty="0"/>
                      <a:pPr/>
                      <a:t>[NOME DA CATEGORIA]</a:t>
                    </a:fld>
                    <a:r>
                      <a:rPr lang="pt-BR" baseline="0" dirty="0"/>
                      <a:t>
</a:t>
                    </a:r>
                    <a:fld id="{8726ECA9-0708-4479-9F2D-F21E4E766AE1}" type="VALUE">
                      <a:rPr lang="pt-BR" b="0" baseline="0" dirty="0"/>
                      <a:pPr/>
                      <a:t>[VALOR]</a:t>
                    </a:fld>
                    <a:r>
                      <a:rPr lang="pt-BR" baseline="0" dirty="0"/>
                      <a:t>
5,4%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122581177007643"/>
                      <c:h val="0.176096543022680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F1-4CBC-A412-417D508B77EA}"/>
                </c:ext>
              </c:extLst>
            </c:dLbl>
            <c:dLbl>
              <c:idx val="3"/>
              <c:layout>
                <c:manualLayout>
                  <c:x val="-9.5011133650021701E-2"/>
                  <c:y val="-0.26596268301890769"/>
                </c:manualLayout>
              </c:layout>
              <c:tx>
                <c:rich>
                  <a:bodyPr/>
                  <a:lstStyle/>
                  <a:p>
                    <a:fld id="{9D23A687-4C52-4245-8CF6-E5C5DE15A079}" type="CATEGORYNAME">
                      <a:rPr lang="en-US" baseline="0" dirty="0"/>
                      <a:pPr/>
                      <a:t>[NOME DA CATEGORIA]</a:t>
                    </a:fld>
                    <a:r>
                      <a:rPr lang="en-US" baseline="0" dirty="0"/>
                      <a:t>
</a:t>
                    </a:r>
                    <a:fld id="{57EB6CBD-2028-4C91-8FF6-551DA32E2DEE}" type="VALUE">
                      <a:rPr lang="en-US" b="0" baseline="0" dirty="0"/>
                      <a:pPr/>
                      <a:t>[VALOR]</a:t>
                    </a:fld>
                    <a:r>
                      <a:rPr lang="en-US" baseline="0" dirty="0"/>
                      <a:t>
2,3%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732853392725503"/>
                      <c:h val="0.19943324243474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10C-4FA5-A3E7-C2DC82AA6755}"/>
                </c:ext>
              </c:extLst>
            </c:dLbl>
            <c:dLbl>
              <c:idx val="4"/>
              <c:layout>
                <c:manualLayout>
                  <c:x val="0.10893007839061696"/>
                  <c:y val="-0.27561655135419061"/>
                </c:manualLayout>
              </c:layout>
              <c:tx>
                <c:rich>
                  <a:bodyPr/>
                  <a:lstStyle/>
                  <a:p>
                    <a:fld id="{A12B81E4-6C67-4B01-B280-CE3967A579B2}" type="CATEGORYNAME">
                      <a:rPr lang="pt-BR" baseline="0" dirty="0"/>
                      <a:pPr/>
                      <a:t>[NOME DA CATEGORIA]</a:t>
                    </a:fld>
                    <a:r>
                      <a:rPr lang="pt-BR" baseline="0" dirty="0"/>
                      <a:t>
</a:t>
                    </a:r>
                    <a:fld id="{413F37EF-2ECE-4208-8EEC-5533FF3509F5}" type="VALUE">
                      <a:rPr lang="pt-BR" b="0" baseline="0" dirty="0"/>
                      <a:pPr/>
                      <a:t>[VALOR]</a:t>
                    </a:fld>
                    <a:r>
                      <a:rPr lang="pt-BR" baseline="0" dirty="0"/>
                      <a:t>
0,5%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179310614302054"/>
                      <c:h val="0.217803064350787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10C-4FA5-A3E7-C2DC82AA67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no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bg2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Plan1!$A$2:$A$6</c:f>
              <c:strCache>
                <c:ptCount val="5"/>
                <c:pt idx="0">
                  <c:v>Atenção Especializada</c:v>
                </c:pt>
                <c:pt idx="1">
                  <c:v>Assistência Farmacêutica</c:v>
                </c:pt>
                <c:pt idx="2">
                  <c:v>Privados de liberdade</c:v>
                </c:pt>
                <c:pt idx="3">
                  <c:v>Atenção Primária</c:v>
                </c:pt>
                <c:pt idx="4">
                  <c:v>Vigilância em Saúde</c:v>
                </c:pt>
              </c:strCache>
            </c:strRef>
          </c:cat>
          <c:val>
            <c:numRef>
              <c:f>Plan1!$B$2:$B$6</c:f>
              <c:numCache>
                <c:formatCode>"R$"#,##0.00_);[Red]\("R$"#,##0.00\)</c:formatCode>
                <c:ptCount val="5"/>
                <c:pt idx="0">
                  <c:v>11176370.630000001</c:v>
                </c:pt>
                <c:pt idx="1">
                  <c:v>2489091.4900000002</c:v>
                </c:pt>
                <c:pt idx="2">
                  <c:v>831406</c:v>
                </c:pt>
                <c:pt idx="3">
                  <c:v>345063.67</c:v>
                </c:pt>
                <c:pt idx="4">
                  <c:v>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F1-4CBC-A412-417D508B7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591052621509619E-2"/>
          <c:y val="0.16987025986049598"/>
          <c:w val="0.83777809266736281"/>
          <c:h val="0.618337623967616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119644666811993E-2"/>
                  <c:y val="-2.5840003580976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29-4EE7-ADF2-24BB80E25A5C}"/>
                </c:ext>
              </c:extLst>
            </c:dLbl>
            <c:dLbl>
              <c:idx val="1"/>
              <c:layout>
                <c:manualLayout>
                  <c:x val="3.9542588345815505E-2"/>
                  <c:y val="7.2722315589864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47-4FD3-ACC5-B21EE9267860}"/>
                </c:ext>
              </c:extLst>
            </c:dLbl>
            <c:dLbl>
              <c:idx val="2"/>
              <c:layout>
                <c:manualLayout>
                  <c:x val="4.3085487322608834E-2"/>
                  <c:y val="-0.113696015756298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35681491680296"/>
                      <c:h val="5.39142518810301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429-4EE7-ADF2-24BB80E25A5C}"/>
                </c:ext>
              </c:extLst>
            </c:dLbl>
            <c:spPr>
              <a:noFill/>
              <a:ln w="25362">
                <a:noFill/>
              </a:ln>
              <a:effectLst/>
            </c:spPr>
            <c:txPr>
              <a:bodyPr rot="-27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Plan1!$A$2:$A$4</c:f>
              <c:strCache>
                <c:ptCount val="3"/>
                <c:pt idx="0">
                  <c:v>Empenhado</c:v>
                </c:pt>
                <c:pt idx="1">
                  <c:v>Liquidado</c:v>
                </c:pt>
                <c:pt idx="2">
                  <c:v>Pago</c:v>
                </c:pt>
              </c:strCache>
            </c:strRef>
          </c:cat>
          <c:val>
            <c:numRef>
              <c:f>Plan1!$B$2:$B$4</c:f>
              <c:numCache>
                <c:formatCode>_-"R$"\ * #,##0_-;\-"R$"\ * #,##0_-;_-"R$"\ * "-"??_-;_-@_-</c:formatCode>
                <c:ptCount val="3"/>
                <c:pt idx="0">
                  <c:v>658414520</c:v>
                </c:pt>
                <c:pt idx="1">
                  <c:v>460338425</c:v>
                </c:pt>
                <c:pt idx="2">
                  <c:v>415823180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47-4FD3-ACC5-B21EE9267860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96111043411904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29-4EE7-ADF2-24BB80E25A5C}"/>
                </c:ext>
              </c:extLst>
            </c:dLbl>
            <c:dLbl>
              <c:idx val="1"/>
              <c:layout>
                <c:manualLayout>
                  <c:x val="3.6846723548723558E-2"/>
                  <c:y val="-5.168000716195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29-4EE7-ADF2-24BB80E25A5C}"/>
                </c:ext>
              </c:extLst>
            </c:dLbl>
            <c:dLbl>
              <c:idx val="2"/>
              <c:layout>
                <c:manualLayout>
                  <c:x val="4.099141420124533E-2"/>
                  <c:y val="-2.5840003580976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29-4EE7-ADF2-24BB80E25A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Empenhado</c:v>
                </c:pt>
                <c:pt idx="1">
                  <c:v>Liquidado</c:v>
                </c:pt>
                <c:pt idx="2">
                  <c:v>Pago</c:v>
                </c:pt>
              </c:strCache>
            </c:strRef>
          </c:cat>
          <c:val>
            <c:numRef>
              <c:f>Plan1!$C$2:$C$4</c:f>
              <c:numCache>
                <c:formatCode>_-"R$"\ * #,##0_-;\-"R$"\ * #,##0_-;_-"R$"\ * "-"??_-;_-@_-</c:formatCode>
                <c:ptCount val="3"/>
                <c:pt idx="0">
                  <c:v>668321835</c:v>
                </c:pt>
                <c:pt idx="1">
                  <c:v>454228869</c:v>
                </c:pt>
                <c:pt idx="2">
                  <c:v>422481414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29-4EE7-ADF2-24BB80E25A5C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6963918647481058E-2"/>
                  <c:y val="-2.368639632195725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429-4EE7-ADF2-24BB80E25A5C}"/>
                </c:ext>
              </c:extLst>
            </c:dLbl>
            <c:dLbl>
              <c:idx val="1"/>
              <c:layout>
                <c:manualLayout>
                  <c:x val="2.3373190416695059E-2"/>
                  <c:y val="2.5840003580976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29-4EE7-ADF2-24BB80E25A5C}"/>
                </c:ext>
              </c:extLst>
            </c:dLbl>
            <c:dLbl>
              <c:idx val="2"/>
              <c:layout>
                <c:manualLayout>
                  <c:x val="2.4593472546149488E-2"/>
                  <c:y val="-4.73727926439145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429-4EE7-ADF2-24BB80E25A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Empenhado</c:v>
                </c:pt>
                <c:pt idx="1">
                  <c:v>Liquidado</c:v>
                </c:pt>
                <c:pt idx="2">
                  <c:v>Pago</c:v>
                </c:pt>
              </c:strCache>
            </c:strRef>
          </c:cat>
          <c:val>
            <c:numRef>
              <c:f>Plan1!$D$2:$D$4</c:f>
              <c:numCache>
                <c:formatCode>_-"R$"\ * #,##0_-;\-"R$"\ * #,##0_-;_-"R$"\ * "-"??_-;_-@_-</c:formatCode>
                <c:ptCount val="3"/>
                <c:pt idx="0">
                  <c:v>662562070</c:v>
                </c:pt>
                <c:pt idx="1">
                  <c:v>455321089</c:v>
                </c:pt>
                <c:pt idx="2">
                  <c:v>413604216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429-4EE7-ADF2-24BB80E25A5C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3997897963190026E-2"/>
                  <c:y val="2.067200286478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51243018696007"/>
                      <c:h val="0.265819089106838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9429-4EE7-ADF2-24BB80E25A5C}"/>
                </c:ext>
              </c:extLst>
            </c:dLbl>
            <c:dLbl>
              <c:idx val="1"/>
              <c:layout>
                <c:manualLayout>
                  <c:x val="7.491050746037396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20735013586807"/>
                      <c:h val="0.265819089106838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429-4EE7-ADF2-24BB80E25A5C}"/>
                </c:ext>
              </c:extLst>
            </c:dLbl>
            <c:dLbl>
              <c:idx val="2"/>
              <c:layout>
                <c:manualLayout>
                  <c:x val="6.3601786919778136E-2"/>
                  <c:y val="-5.1680007161953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132067549797321"/>
                      <c:h val="0.265819089106838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9429-4EE7-ADF2-24BB80E25A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Empenhado</c:v>
                </c:pt>
                <c:pt idx="1">
                  <c:v>Liquidado</c:v>
                </c:pt>
                <c:pt idx="2">
                  <c:v>Pago</c:v>
                </c:pt>
              </c:strCache>
            </c:strRef>
          </c:cat>
          <c:val>
            <c:numRef>
              <c:f>Plan1!$E$2:$E$4</c:f>
              <c:numCache>
                <c:formatCode>"R$"#,##0_);[Red]\("R$"#,##0\)</c:formatCode>
                <c:ptCount val="3"/>
                <c:pt idx="0" formatCode="_-&quot;R$&quot;\ * #,##0_-;\-&quot;R$&quot;\ * #,##0_-;_-&quot;R$&quot;\ * &quot;-&quot;??_-;_-@_-">
                  <c:v>802954903.69999993</c:v>
                </c:pt>
                <c:pt idx="1">
                  <c:v>557081186.53000009</c:v>
                </c:pt>
                <c:pt idx="2">
                  <c:v>524658608.46000004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429-4EE7-ADF2-24BB80E25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7528096"/>
        <c:axId val="1077531360"/>
      </c:barChart>
      <c:catAx>
        <c:axId val="107752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497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7531360"/>
        <c:crosses val="autoZero"/>
        <c:auto val="1"/>
        <c:lblAlgn val="ctr"/>
        <c:lblOffset val="100"/>
        <c:tickLblSkip val="1"/>
        <c:noMultiLvlLbl val="0"/>
      </c:catAx>
      <c:valAx>
        <c:axId val="1077531360"/>
        <c:scaling>
          <c:orientation val="minMax"/>
        </c:scaling>
        <c:delete val="1"/>
        <c:axPos val="l"/>
        <c:numFmt formatCode="_-&quot;R$&quot;\ * #,##0_-;\-&quot;R$&quot;\ * #,##0_-;_-&quot;R$&quot;\ * &quot;-&quot;??_-;_-@_-" sourceLinked="1"/>
        <c:majorTickMark val="none"/>
        <c:minorTickMark val="none"/>
        <c:tickLblPos val="nextTo"/>
        <c:crossAx val="1077528096"/>
        <c:crosses val="autoZero"/>
        <c:crossBetween val="between"/>
      </c:valAx>
      <c:spPr>
        <a:noFill/>
        <a:ln w="25362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40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de procedimentos aprovados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5929550568068133E-2"/>
          <c:y val="0.38073051408891273"/>
          <c:w val="0.93661665416694462"/>
          <c:h val="0.50214907983444579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/>
              </a:solidFill>
              <a:ln w="9525">
                <a:solidFill>
                  <a:schemeClr val="bg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3698988866166781"/>
                  <c:y val="-5.51905364969008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9.72300317316331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7B2-4D03-9606-400717DAE7A0}"/>
                </c:ext>
              </c:extLst>
            </c:dLbl>
            <c:dLbl>
              <c:idx val="1"/>
              <c:layout>
                <c:manualLayout>
                  <c:x val="-0.10410503294705749"/>
                  <c:y val="4.24122806563370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10381072993801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CB3-4D61-BCFC-6AD58639F8C6}"/>
                </c:ext>
              </c:extLst>
            </c:dLbl>
            <c:dLbl>
              <c:idx val="2"/>
              <c:layout>
                <c:manualLayout>
                  <c:x val="-0.13698988866166786"/>
                  <c:y val="-6.6149737548708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129516019085"/>
                      <c:h val="0.16298523804247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7B2-4D03-9606-400717DAE7A0}"/>
                </c:ext>
              </c:extLst>
            </c:dLbl>
            <c:dLbl>
              <c:idx val="3"/>
              <c:layout>
                <c:manualLayout>
                  <c:x val="-3.3488411724608043E-2"/>
                  <c:y val="6.2971914415370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8503749147922"/>
                      <c:h val="0.237902336432629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7B2-4D03-9606-400717DAE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Plan1!$B$2:$B$5</c:f>
              <c:numCache>
                <c:formatCode>#,##0</c:formatCode>
                <c:ptCount val="4"/>
                <c:pt idx="0">
                  <c:v>3181869</c:v>
                </c:pt>
                <c:pt idx="1">
                  <c:v>3792874</c:v>
                </c:pt>
                <c:pt idx="2">
                  <c:v>4086176</c:v>
                </c:pt>
                <c:pt idx="3" formatCode="_-* #,##0_-;\-* #,##0_-;_-* &quot;-&quot;??_-;_-@_-">
                  <c:v>3757113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B-4BCA-A6AD-8869BC9A5C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71695312"/>
        <c:axId val="1071689328"/>
      </c:lineChart>
      <c:catAx>
        <c:axId val="107169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1071689328"/>
        <c:crosses val="autoZero"/>
        <c:auto val="1"/>
        <c:lblAlgn val="ctr"/>
        <c:lblOffset val="100"/>
        <c:noMultiLvlLbl val="0"/>
      </c:catAx>
      <c:valAx>
        <c:axId val="107168932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169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90000"/>
      </a:schemeClr>
    </a:solidFill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56" b="1" i="0" u="none" strike="noStrike" kern="120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b="1" dirty="0">
                <a:solidFill>
                  <a:schemeClr val="bg2"/>
                </a:solidFill>
              </a:rPr>
              <a:t>% de procedimentos por tipo de estabelecimento </a:t>
            </a:r>
          </a:p>
          <a:p>
            <a:pPr>
              <a:defRPr b="1">
                <a:solidFill>
                  <a:schemeClr val="bg2"/>
                </a:solidFill>
              </a:defRPr>
            </a:pPr>
            <a:r>
              <a:rPr lang="pt-BR" sz="2156" b="0" i="0" u="none" strike="noStrike" baseline="0" dirty="0">
                <a:effectLst/>
              </a:rPr>
              <a:t>Janeiro a agosto de </a:t>
            </a:r>
            <a:r>
              <a:rPr lang="en-US" b="0" dirty="0">
                <a:solidFill>
                  <a:schemeClr val="bg2"/>
                </a:solidFill>
              </a:rPr>
              <a:t>2024 – Total: 3.757.113 procedimentos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56" b="1" i="0" u="none" strike="noStrike" kern="120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7437433075757083"/>
          <c:y val="0.27055664412395841"/>
          <c:w val="0.30567508309035873"/>
          <c:h val="0.67698941607630392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CC-4FFF-A82D-B1069FC4E92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CC-4FFF-A82D-B1069FC4E92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CC-4FFF-A82D-B1069FC4E92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CCC-4FFF-A82D-B1069FC4E92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CCC-4FFF-A82D-B1069FC4E92E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4A6-476A-A0AF-7990E6153422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45A-4F40-B6CC-0530C742493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CCC-4FFF-A82D-B1069FC4E92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CCC-4FFF-A82D-B1069FC4E92E}"/>
                </c:ext>
              </c:extLst>
            </c:dLbl>
            <c:dLbl>
              <c:idx val="5"/>
              <c:layout>
                <c:manualLayout>
                  <c:x val="1.5306240700137672E-2"/>
                  <c:y val="-1.60494812668643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4A6-476A-A0AF-7990E6153422}"/>
                </c:ext>
              </c:extLst>
            </c:dLbl>
            <c:dLbl>
              <c:idx val="6"/>
              <c:layout>
                <c:manualLayout>
                  <c:x val="2.825767513871566E-2"/>
                  <c:y val="2.674913544477388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45A-4F40-B6CC-0530C74249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11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Plan1!$A$2:$A$8</c:f>
              <c:strCache>
                <c:ptCount val="7"/>
                <c:pt idx="0">
                  <c:v>Hospital</c:v>
                </c:pt>
                <c:pt idx="1">
                  <c:v>Policlínica</c:v>
                </c:pt>
                <c:pt idx="2">
                  <c:v>Clínica /ambulatório especializado</c:v>
                </c:pt>
                <c:pt idx="3">
                  <c:v>Unidade de serviço de apoio e diagnose e terapia</c:v>
                </c:pt>
                <c:pt idx="4">
                  <c:v>Pronto atendimento</c:v>
                </c:pt>
                <c:pt idx="5">
                  <c:v>CAPS</c:v>
                </c:pt>
                <c:pt idx="6">
                  <c:v>Outros</c:v>
                </c:pt>
              </c:strCache>
            </c:strRef>
          </c:cat>
          <c:val>
            <c:numRef>
              <c:f>Plan1!$B$2:$B$8</c:f>
              <c:numCache>
                <c:formatCode>0.0%</c:formatCode>
                <c:ptCount val="7"/>
                <c:pt idx="0">
                  <c:v>0.35487242636747851</c:v>
                </c:pt>
                <c:pt idx="1">
                  <c:v>0.33447017375650728</c:v>
                </c:pt>
                <c:pt idx="2">
                  <c:v>0.11627487396098038</c:v>
                </c:pt>
                <c:pt idx="3">
                  <c:v>8.4132984777978467E-2</c:v>
                </c:pt>
                <c:pt idx="4">
                  <c:v>5.0052106875978337E-2</c:v>
                </c:pt>
                <c:pt idx="5">
                  <c:v>3.1516903251554235E-2</c:v>
                </c:pt>
                <c:pt idx="6">
                  <c:v>2.8653914829440477E-2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CCC-4FFF-A82D-B1069FC4E9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62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797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797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797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797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797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797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797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</c:legendEntry>
      <c:layout>
        <c:manualLayout>
          <c:xMode val="edge"/>
          <c:yMode val="edge"/>
          <c:x val="0.59442884359543691"/>
          <c:y val="0.23141294262317125"/>
          <c:w val="0.3886629388717715"/>
          <c:h val="0.766979764550693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97" b="0" i="0" u="none" strike="noStrike" kern="120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797" b="0">
          <a:solidFill>
            <a:schemeClr val="bg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por hospitais (%)</a:t>
            </a:r>
          </a:p>
          <a:p>
            <a:pPr>
              <a:defRPr sz="216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pPr>
            <a:r>
              <a:rPr lang="pt-BR" sz="2160" b="0" i="0" u="none" strike="noStrike" baseline="0" dirty="0">
                <a:effectLst/>
              </a:rPr>
              <a:t>Janeiro a agosto de </a:t>
            </a:r>
            <a:r>
              <a:rPr lang="pt-BR" sz="216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– Total: 1.333.395 procedimentos</a:t>
            </a:r>
          </a:p>
        </c:rich>
      </c:tx>
      <c:layout>
        <c:manualLayout>
          <c:xMode val="edge"/>
          <c:yMode val="edge"/>
          <c:x val="0"/>
          <c:y val="2.496906882871277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34371043209773033"/>
          <c:y val="0.22697591349928131"/>
          <c:w val="0.41156310351937486"/>
          <c:h val="0.68520079358385366"/>
        </c:manualLayout>
      </c:layout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Hospitais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2">
                  <a:tint val="48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FB-44F6-8109-59195AF6102F}"/>
              </c:ext>
            </c:extLst>
          </c:dPt>
          <c:dPt>
            <c:idx val="1"/>
            <c:bubble3D val="0"/>
            <c:spPr>
              <a:solidFill>
                <a:schemeClr val="accent2">
                  <a:tint val="6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FB-44F6-8109-59195AF6102F}"/>
              </c:ext>
            </c:extLst>
          </c:dPt>
          <c:dPt>
            <c:idx val="2"/>
            <c:bubble3D val="0"/>
            <c:spPr>
              <a:solidFill>
                <a:schemeClr val="accent2">
                  <a:tint val="83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FB-44F6-8109-59195AF6102F}"/>
              </c:ext>
            </c:extLst>
          </c:dPt>
          <c:dPt>
            <c:idx val="3"/>
            <c:bubble3D val="0"/>
            <c:spPr>
              <a:solidFill>
                <a:schemeClr val="accent2">
                  <a:shade val="9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FB-44F6-8109-59195AF6102F}"/>
              </c:ext>
            </c:extLst>
          </c:dPt>
          <c:dPt>
            <c:idx val="4"/>
            <c:bubble3D val="0"/>
            <c:spPr>
              <a:solidFill>
                <a:srgbClr val="6B2E09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8FB-44F6-8109-59195AF6102F}"/>
              </c:ext>
            </c:extLst>
          </c:dPt>
          <c:dPt>
            <c:idx val="5"/>
            <c:bubble3D val="0"/>
            <c:spPr>
              <a:solidFill>
                <a:srgbClr val="2B12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8FB-44F6-8109-59195AF6102F}"/>
              </c:ext>
            </c:extLst>
          </c:dPt>
          <c:dLbls>
            <c:dLbl>
              <c:idx val="0"/>
              <c:layout>
                <c:manualLayout>
                  <c:x val="-5.8448520934625374E-3"/>
                  <c:y val="1.77634036547869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FB-44F6-8109-59195AF6102F}"/>
                </c:ext>
              </c:extLst>
            </c:dLbl>
            <c:dLbl>
              <c:idx val="1"/>
              <c:layout>
                <c:manualLayout>
                  <c:x val="-4.0122280981733961E-2"/>
                  <c:y val="-5.038561482793067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FB-44F6-8109-59195AF6102F}"/>
                </c:ext>
              </c:extLst>
            </c:dLbl>
            <c:dLbl>
              <c:idx val="2"/>
              <c:layout>
                <c:manualLayout>
                  <c:x val="8.5309017271769441E-3"/>
                  <c:y val="5.127722685264100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FB-44F6-8109-59195AF6102F}"/>
                </c:ext>
              </c:extLst>
            </c:dLbl>
            <c:dLbl>
              <c:idx val="3"/>
              <c:layout>
                <c:manualLayout>
                  <c:x val="-2.405752076218836E-2"/>
                  <c:y val="2.500917662431165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FB-44F6-8109-59195AF6102F}"/>
                </c:ext>
              </c:extLst>
            </c:dLbl>
            <c:dLbl>
              <c:idx val="4"/>
              <c:layout>
                <c:manualLayout>
                  <c:x val="-2.086445526106525E-2"/>
                  <c:y val="-3.848578915921674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FB-44F6-8109-59195AF6102F}"/>
                </c:ext>
              </c:extLst>
            </c:dLbl>
            <c:dLbl>
              <c:idx val="5"/>
              <c:layout>
                <c:manualLayout>
                  <c:x val="4.4594391286387654E-2"/>
                  <c:y val="1.1303910333124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FB-44F6-8109-59195AF610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09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Plan1!$A$2:$A$7</c:f>
              <c:strCache>
                <c:ptCount val="6"/>
                <c:pt idx="0">
                  <c:v>HUAP</c:v>
                </c:pt>
                <c:pt idx="1">
                  <c:v>HMCT</c:v>
                </c:pt>
                <c:pt idx="2">
                  <c:v>HMGVF</c:v>
                </c:pt>
                <c:pt idx="3">
                  <c:v>HOF</c:v>
                </c:pt>
                <c:pt idx="4">
                  <c:v>HMOGC</c:v>
                </c:pt>
                <c:pt idx="5">
                  <c:v>HPJ</c:v>
                </c:pt>
              </c:strCache>
            </c:strRef>
          </c:cat>
          <c:val>
            <c:numRef>
              <c:f>Plan1!$B$2:$B$7</c:f>
              <c:numCache>
                <c:formatCode>0.0%</c:formatCode>
                <c:ptCount val="6"/>
                <c:pt idx="0">
                  <c:v>0.43822644831112145</c:v>
                </c:pt>
                <c:pt idx="1">
                  <c:v>0.30168480725040514</c:v>
                </c:pt>
                <c:pt idx="2">
                  <c:v>0.13748016878071107</c:v>
                </c:pt>
                <c:pt idx="3">
                  <c:v>6.858366310368974E-2</c:v>
                </c:pt>
                <c:pt idx="4">
                  <c:v>4.7579498440501203E-2</c:v>
                </c:pt>
                <c:pt idx="5">
                  <c:v>6.4454141135712817E-3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8FB-44F6-8109-59195AF61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56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explosion val="19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CC-4FFF-A82D-B1069FC4E92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CC-4FFF-A82D-B1069FC4E92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CC-4FFF-A82D-B1069FC4E92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CCC-4FFF-A82D-B1069FC4E92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CCC-4FFF-A82D-B1069FC4E92E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690-4B36-ACF3-9837FBB3C00B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F690-4B36-ACF3-9837FBB3C00B}"/>
              </c:ext>
            </c:extLst>
          </c:dPt>
          <c:dLbls>
            <c:dLbl>
              <c:idx val="0"/>
              <c:layout>
                <c:manualLayout>
                  <c:x val="-7.1620442545959506E-2"/>
                  <c:y val="6.438261298679935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797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en-US" dirty="0"/>
                      <a:t>35,5%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797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29173473889102"/>
                      <c:h val="0.1929668955874491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9CCC-4FFF-A82D-B1069FC4E92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CC-4FFF-A82D-B1069FC4E92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CC-4FFF-A82D-B1069FC4E92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CCC-4FFF-A82D-B1069FC4E92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CCC-4FFF-A82D-B1069FC4E92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690-4B36-ACF3-9837FBB3C00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690-4B36-ACF3-9837FBB3C0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797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11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Plan1!$A$2:$A$8</c:f>
              <c:strCache>
                <c:ptCount val="7"/>
                <c:pt idx="0">
                  <c:v>HOSPITAL</c:v>
                </c:pt>
                <c:pt idx="1">
                  <c:v>POLICLINICA</c:v>
                </c:pt>
                <c:pt idx="2">
                  <c:v>CLINICA ESPECIALIZADA/AMBULATORIO ESPECIALIZADO</c:v>
                </c:pt>
                <c:pt idx="3">
                  <c:v>PRONTO ANTEDIMENTO</c:v>
                </c:pt>
                <c:pt idx="4">
                  <c:v>UNIDADE DE SERVICO DE APOIO DE DIAGNOSE E TERAPIA</c:v>
                </c:pt>
                <c:pt idx="5">
                  <c:v>CENTRAL DE REGULAÇÃO MÉDICA DAS URGÊNCIAS</c:v>
                </c:pt>
                <c:pt idx="6">
                  <c:v>OUTROS</c:v>
                </c:pt>
              </c:strCache>
            </c:strRef>
          </c:cat>
          <c:val>
            <c:numRef>
              <c:f>Plan1!$B$2:$B$8</c:f>
              <c:numCache>
                <c:formatCode>0.0%</c:formatCode>
                <c:ptCount val="7"/>
                <c:pt idx="0">
                  <c:v>0.40335409156821056</c:v>
                </c:pt>
                <c:pt idx="1">
                  <c:v>0.28446872086097347</c:v>
                </c:pt>
                <c:pt idx="2">
                  <c:v>0.10303250197201168</c:v>
                </c:pt>
                <c:pt idx="3">
                  <c:v>8.1230782947454713E-2</c:v>
                </c:pt>
                <c:pt idx="4">
                  <c:v>5.522128014205914E-2</c:v>
                </c:pt>
                <c:pt idx="5">
                  <c:v>3.7518373452574513E-2</c:v>
                </c:pt>
                <c:pt idx="6">
                  <c:v>3.5000000000000003E-2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CCC-4FFF-A82D-B1069FC4E9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62"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797" b="0">
          <a:solidFill>
            <a:schemeClr val="bg1"/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F0CE8-2B32-4C3D-9D06-B55401AFB47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68B48F5-9F07-49D0-9DFA-3D3E57D7A9E6}">
      <dgm:prSet phldrT="[Texto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pt-BR" sz="2500" dirty="0">
              <a:latin typeface="Calibri" panose="020F0502020204030204" pitchFamily="34" charset="0"/>
              <a:cs typeface="Calibri" panose="020F0502020204030204" pitchFamily="34" charset="0"/>
            </a:rPr>
            <a:t>Exames de imagem</a:t>
          </a:r>
        </a:p>
      </dgm:t>
    </dgm:pt>
    <dgm:pt modelId="{DEB03CFD-7DDB-4C95-A536-456F6A2BF4BC}" type="parTrans" cxnId="{BF1049FE-850D-4423-8327-A2A4AB0F475D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9A31C7-F56F-4F2A-B889-91E04BE85BC2}" type="sibTrans" cxnId="{BF1049FE-850D-4423-8327-A2A4AB0F475D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EA6143-51F8-42ED-A73B-4C3E556064AB}">
      <dgm:prSet phldrT="[Texto]" custT="1"/>
      <dgm:spPr>
        <a:solidFill>
          <a:schemeClr val="bg2"/>
        </a:solidFill>
      </dgm:spPr>
      <dgm:t>
        <a:bodyPr/>
        <a:lstStyle/>
        <a:p>
          <a:r>
            <a:rPr lang="pt-BR" sz="1800" dirty="0">
              <a:latin typeface="Calibri" panose="020F0502020204030204" pitchFamily="34" charset="0"/>
              <a:cs typeface="Calibri" panose="020F0502020204030204" pitchFamily="34" charset="0"/>
            </a:rPr>
            <a:t>25.410 exames realizados atendendo a 66 municípios.</a:t>
          </a:r>
        </a:p>
      </dgm:t>
    </dgm:pt>
    <dgm:pt modelId="{F96F3EDC-B636-45C7-8040-453BD4D09259}" type="parTrans" cxnId="{889B609A-C181-4401-9787-47AAFD7C17FE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64AD91-B2DC-415B-94E8-BF1BD9258777}" type="sibTrans" cxnId="{889B609A-C181-4401-9787-47AAFD7C17FE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708050-2FAF-4EC2-A6B1-F2AB058E4502}">
      <dgm:prSet phldrT="[Texto]" custT="1"/>
      <dgm:spPr>
        <a:solidFill>
          <a:schemeClr val="bg2"/>
        </a:solidFill>
      </dgm:spPr>
      <dgm:t>
        <a:bodyPr/>
        <a:lstStyle/>
        <a:p>
          <a:r>
            <a:rPr lang="pt-BR" sz="1800" dirty="0">
              <a:latin typeface="Calibri" panose="020F0502020204030204" pitchFamily="34" charset="0"/>
              <a:cs typeface="Calibri" panose="020F0502020204030204" pitchFamily="34" charset="0"/>
            </a:rPr>
            <a:t>8.550 procedimentos realizados atendendo a 5 municípios.</a:t>
          </a:r>
        </a:p>
      </dgm:t>
    </dgm:pt>
    <dgm:pt modelId="{A73C6E9E-B10F-4D1C-88B1-A453C5199CF1}" type="sibTrans" cxnId="{67B7EA57-FD7A-4A84-A095-B2ED611262F2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5D2E3C-48CA-49CA-89C1-54B6E0471349}" type="parTrans" cxnId="{67B7EA57-FD7A-4A84-A095-B2ED611262F2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7A117C-29CE-4D93-BE5D-A3C5EAEAE203}">
      <dgm:prSet phldrT="[Texto]" custT="1"/>
      <dgm:spPr>
        <a:solidFill>
          <a:schemeClr val="bg2"/>
        </a:solidFill>
      </dgm:spPr>
      <dgm:t>
        <a:bodyPr/>
        <a:lstStyle/>
        <a:p>
          <a:r>
            <a:rPr lang="pt-BR" sz="1800" dirty="0">
              <a:latin typeface="Calibri" panose="020F0502020204030204" pitchFamily="34" charset="0"/>
              <a:cs typeface="Calibri" panose="020F0502020204030204" pitchFamily="34" charset="0"/>
            </a:rPr>
            <a:t>7.136 procedimentos realizados atendendo a 72 municípios.</a:t>
          </a:r>
        </a:p>
      </dgm:t>
    </dgm:pt>
    <dgm:pt modelId="{53CFAFE2-1C01-4B1F-B5C9-00DA625BA99C}" type="sibTrans" cxnId="{443B3F83-DDC2-42EC-B8D9-BA80D8B686EB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7A53A3-8BC2-4375-99B7-335B0D0A2E90}" type="parTrans" cxnId="{443B3F83-DDC2-42EC-B8D9-BA80D8B686EB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6B1A5E-CA59-49AA-B219-C3C54E94D7A1}">
      <dgm:prSet phldrT="[Texto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pt-BR" sz="3000" dirty="0">
              <a:latin typeface="Calibri" panose="020F0502020204030204" pitchFamily="34" charset="0"/>
              <a:cs typeface="Calibri" panose="020F0502020204030204" pitchFamily="34" charset="0"/>
            </a:rPr>
            <a:t>TRS</a:t>
          </a:r>
        </a:p>
      </dgm:t>
    </dgm:pt>
    <dgm:pt modelId="{5214C5F7-2F30-4EDC-B9B1-DFB62C111454}" type="sibTrans" cxnId="{FBE85D2F-B164-4C28-9A48-9ADF1668087A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9FC86B9-6C72-48B6-9E08-72FE9A465A89}" type="parTrans" cxnId="{FBE85D2F-B164-4C28-9A48-9ADF1668087A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D4A684-42E9-4E33-AED7-9BFE247E3851}">
      <dgm:prSet phldrT="[Texto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pt-BR" sz="3000" dirty="0">
              <a:latin typeface="Calibri" panose="020F0502020204030204" pitchFamily="34" charset="0"/>
              <a:cs typeface="Calibri" panose="020F0502020204030204" pitchFamily="34" charset="0"/>
            </a:rPr>
            <a:t>OPM</a:t>
          </a:r>
        </a:p>
      </dgm:t>
    </dgm:pt>
    <dgm:pt modelId="{7E841257-F7A9-42B3-A05B-2094D584B9B9}" type="sibTrans" cxnId="{7A7D7D04-F285-42AB-9ADF-BAE1CBCF7ED9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CC9DB6-9FB6-434D-BD1D-B6390C8E9536}" type="parTrans" cxnId="{7A7D7D04-F285-42AB-9ADF-BAE1CBCF7ED9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7D476A-F042-499F-BB9B-3EA1D137EA12}">
      <dgm:prSet phldrT="[Texto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pt-BR" sz="2500" dirty="0">
              <a:latin typeface="Calibri" panose="020F0502020204030204" pitchFamily="34" charset="0"/>
              <a:cs typeface="Calibri" panose="020F0502020204030204" pitchFamily="34" charset="0"/>
            </a:rPr>
            <a:t>Cirurgias hospitalares</a:t>
          </a:r>
        </a:p>
      </dgm:t>
    </dgm:pt>
    <dgm:pt modelId="{52D0CC0B-0E8C-4D55-8289-1F8DC6FE9D6A}" type="sibTrans" cxnId="{B6389D16-9E67-4B8A-AE55-C8DA75C585A0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11EA4C-26F5-452A-B23D-CD2DBD4C9EAD}" type="parTrans" cxnId="{B6389D16-9E67-4B8A-AE55-C8DA75C585A0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781BCD-CAD2-46A1-82AA-3838F09F2856}" type="pres">
      <dgm:prSet presAssocID="{938F0CE8-2B32-4C3D-9D06-B55401AFB475}" presName="theList" presStyleCnt="0">
        <dgm:presLayoutVars>
          <dgm:dir/>
          <dgm:animLvl val="lvl"/>
          <dgm:resizeHandles val="exact"/>
        </dgm:presLayoutVars>
      </dgm:prSet>
      <dgm:spPr/>
    </dgm:pt>
    <dgm:pt modelId="{75145C65-3FBA-46C2-B18C-055371DEE33F}" type="pres">
      <dgm:prSet presAssocID="{368B48F5-9F07-49D0-9DFA-3D3E57D7A9E6}" presName="compNode" presStyleCnt="0"/>
      <dgm:spPr/>
    </dgm:pt>
    <dgm:pt modelId="{C2D615C7-EE6F-4BDB-95B6-8E405C8325A7}" type="pres">
      <dgm:prSet presAssocID="{368B48F5-9F07-49D0-9DFA-3D3E57D7A9E6}" presName="aNode" presStyleLbl="bgShp" presStyleIdx="0" presStyleCnt="4"/>
      <dgm:spPr/>
    </dgm:pt>
    <dgm:pt modelId="{8F81E6AA-DCA2-44A4-AB2D-B693C267B3D9}" type="pres">
      <dgm:prSet presAssocID="{368B48F5-9F07-49D0-9DFA-3D3E57D7A9E6}" presName="textNode" presStyleLbl="bgShp" presStyleIdx="0" presStyleCnt="4"/>
      <dgm:spPr/>
    </dgm:pt>
    <dgm:pt modelId="{89229D45-E8EC-41E0-B35F-B1BF41D02FA8}" type="pres">
      <dgm:prSet presAssocID="{368B48F5-9F07-49D0-9DFA-3D3E57D7A9E6}" presName="compChildNode" presStyleCnt="0"/>
      <dgm:spPr/>
    </dgm:pt>
    <dgm:pt modelId="{FDD2F3C2-EDE6-440B-95FA-4EDDA92BE1FB}" type="pres">
      <dgm:prSet presAssocID="{368B48F5-9F07-49D0-9DFA-3D3E57D7A9E6}" presName="theInnerList" presStyleCnt="0"/>
      <dgm:spPr/>
    </dgm:pt>
    <dgm:pt modelId="{9656ADF1-5809-47BE-B692-8E7F95D3EDDE}" type="pres">
      <dgm:prSet presAssocID="{8DEA6143-51F8-42ED-A73B-4C3E556064AB}" presName="childNode" presStyleLbl="node1" presStyleIdx="0" presStyleCnt="3" custScaleY="41897" custLinFactNeighborX="467" custLinFactNeighborY="-33159">
        <dgm:presLayoutVars>
          <dgm:bulletEnabled val="1"/>
        </dgm:presLayoutVars>
      </dgm:prSet>
      <dgm:spPr/>
    </dgm:pt>
    <dgm:pt modelId="{D8CE7A59-DF16-444F-857D-D61CC607F53D}" type="pres">
      <dgm:prSet presAssocID="{368B48F5-9F07-49D0-9DFA-3D3E57D7A9E6}" presName="aSpace" presStyleCnt="0"/>
      <dgm:spPr/>
    </dgm:pt>
    <dgm:pt modelId="{DC3C86E2-E6BD-4D48-9B6D-5F72F3335B31}" type="pres">
      <dgm:prSet presAssocID="{C17D476A-F042-499F-BB9B-3EA1D137EA12}" presName="compNode" presStyleCnt="0"/>
      <dgm:spPr/>
    </dgm:pt>
    <dgm:pt modelId="{981EC78B-2B88-4076-BB5B-741E595C246E}" type="pres">
      <dgm:prSet presAssocID="{C17D476A-F042-499F-BB9B-3EA1D137EA12}" presName="aNode" presStyleLbl="bgShp" presStyleIdx="1" presStyleCnt="4"/>
      <dgm:spPr/>
    </dgm:pt>
    <dgm:pt modelId="{EE18DC97-A512-447A-809E-AD49DAAA65C2}" type="pres">
      <dgm:prSet presAssocID="{C17D476A-F042-499F-BB9B-3EA1D137EA12}" presName="textNode" presStyleLbl="bgShp" presStyleIdx="1" presStyleCnt="4"/>
      <dgm:spPr/>
    </dgm:pt>
    <dgm:pt modelId="{3D8951E7-370C-4C3F-8CDE-368A6BB17D79}" type="pres">
      <dgm:prSet presAssocID="{C17D476A-F042-499F-BB9B-3EA1D137EA12}" presName="compChildNode" presStyleCnt="0"/>
      <dgm:spPr/>
    </dgm:pt>
    <dgm:pt modelId="{7B8FF1F9-C938-4B27-9C90-E0A17020C981}" type="pres">
      <dgm:prSet presAssocID="{C17D476A-F042-499F-BB9B-3EA1D137EA12}" presName="theInnerList" presStyleCnt="0"/>
      <dgm:spPr/>
    </dgm:pt>
    <dgm:pt modelId="{85C94535-61C6-423E-8C12-A953AA8A12F1}" type="pres">
      <dgm:prSet presAssocID="{C17D476A-F042-499F-BB9B-3EA1D137EA12}" presName="aSpace" presStyleCnt="0"/>
      <dgm:spPr/>
    </dgm:pt>
    <dgm:pt modelId="{5505727D-1D1F-4D99-AEB4-643FF7595133}" type="pres">
      <dgm:prSet presAssocID="{A4D4A684-42E9-4E33-AED7-9BFE247E3851}" presName="compNode" presStyleCnt="0"/>
      <dgm:spPr/>
    </dgm:pt>
    <dgm:pt modelId="{AD368446-AFD1-4B2F-98C9-3B3A4A8D799E}" type="pres">
      <dgm:prSet presAssocID="{A4D4A684-42E9-4E33-AED7-9BFE247E3851}" presName="aNode" presStyleLbl="bgShp" presStyleIdx="2" presStyleCnt="4"/>
      <dgm:spPr/>
    </dgm:pt>
    <dgm:pt modelId="{2EC290F8-041D-4738-B274-3DA4B10DC555}" type="pres">
      <dgm:prSet presAssocID="{A4D4A684-42E9-4E33-AED7-9BFE247E3851}" presName="textNode" presStyleLbl="bgShp" presStyleIdx="2" presStyleCnt="4"/>
      <dgm:spPr/>
    </dgm:pt>
    <dgm:pt modelId="{B22023BE-A47C-4D40-A85C-81318BC6DD13}" type="pres">
      <dgm:prSet presAssocID="{A4D4A684-42E9-4E33-AED7-9BFE247E3851}" presName="compChildNode" presStyleCnt="0"/>
      <dgm:spPr/>
    </dgm:pt>
    <dgm:pt modelId="{D829ED91-A8FF-46F0-823B-A8813DAB03BF}" type="pres">
      <dgm:prSet presAssocID="{A4D4A684-42E9-4E33-AED7-9BFE247E3851}" presName="theInnerList" presStyleCnt="0"/>
      <dgm:spPr/>
    </dgm:pt>
    <dgm:pt modelId="{5DE05F1E-CAF7-4F4D-AC80-1174E31C2D85}" type="pres">
      <dgm:prSet presAssocID="{077A117C-29CE-4D93-BE5D-A3C5EAEAE203}" presName="childNode" presStyleLbl="node1" presStyleIdx="1" presStyleCnt="3" custScaleY="41932" custLinFactNeighborX="466" custLinFactNeighborY="-33067">
        <dgm:presLayoutVars>
          <dgm:bulletEnabled val="1"/>
        </dgm:presLayoutVars>
      </dgm:prSet>
      <dgm:spPr/>
    </dgm:pt>
    <dgm:pt modelId="{6C8500C3-E074-4C2C-8FAF-C9635EB8DC0F}" type="pres">
      <dgm:prSet presAssocID="{A4D4A684-42E9-4E33-AED7-9BFE247E3851}" presName="aSpace" presStyleCnt="0"/>
      <dgm:spPr/>
    </dgm:pt>
    <dgm:pt modelId="{1CB0102B-6324-46C3-A81C-499BB279C155}" type="pres">
      <dgm:prSet presAssocID="{726B1A5E-CA59-49AA-B219-C3C54E94D7A1}" presName="compNode" presStyleCnt="0"/>
      <dgm:spPr/>
    </dgm:pt>
    <dgm:pt modelId="{CEC7F2C9-E3E9-4495-8893-7C4018DFEC60}" type="pres">
      <dgm:prSet presAssocID="{726B1A5E-CA59-49AA-B219-C3C54E94D7A1}" presName="aNode" presStyleLbl="bgShp" presStyleIdx="3" presStyleCnt="4"/>
      <dgm:spPr/>
    </dgm:pt>
    <dgm:pt modelId="{DC31015C-3303-4EA5-A955-209E78FE7BBF}" type="pres">
      <dgm:prSet presAssocID="{726B1A5E-CA59-49AA-B219-C3C54E94D7A1}" presName="textNode" presStyleLbl="bgShp" presStyleIdx="3" presStyleCnt="4"/>
      <dgm:spPr/>
    </dgm:pt>
    <dgm:pt modelId="{10BF0035-E6EB-43CB-B6DB-07272DFB58FB}" type="pres">
      <dgm:prSet presAssocID="{726B1A5E-CA59-49AA-B219-C3C54E94D7A1}" presName="compChildNode" presStyleCnt="0"/>
      <dgm:spPr/>
    </dgm:pt>
    <dgm:pt modelId="{32CAD148-A2AB-4BBC-BD3F-232ABF112D2F}" type="pres">
      <dgm:prSet presAssocID="{726B1A5E-CA59-49AA-B219-C3C54E94D7A1}" presName="theInnerList" presStyleCnt="0"/>
      <dgm:spPr/>
    </dgm:pt>
    <dgm:pt modelId="{000BE291-E25D-41BD-94B5-0402DD7FF035}" type="pres">
      <dgm:prSet presAssocID="{2C708050-2FAF-4EC2-A6B1-F2AB058E4502}" presName="childNode" presStyleLbl="node1" presStyleIdx="2" presStyleCnt="3" custScaleY="41932" custLinFactNeighborX="466" custLinFactNeighborY="-33067">
        <dgm:presLayoutVars>
          <dgm:bulletEnabled val="1"/>
        </dgm:presLayoutVars>
      </dgm:prSet>
      <dgm:spPr/>
    </dgm:pt>
  </dgm:ptLst>
  <dgm:cxnLst>
    <dgm:cxn modelId="{7A7D7D04-F285-42AB-9ADF-BAE1CBCF7ED9}" srcId="{938F0CE8-2B32-4C3D-9D06-B55401AFB475}" destId="{A4D4A684-42E9-4E33-AED7-9BFE247E3851}" srcOrd="2" destOrd="0" parTransId="{4CCC9DB6-9FB6-434D-BD1D-B6390C8E9536}" sibTransId="{7E841257-F7A9-42B3-A05B-2094D584B9B9}"/>
    <dgm:cxn modelId="{B6389D16-9E67-4B8A-AE55-C8DA75C585A0}" srcId="{938F0CE8-2B32-4C3D-9D06-B55401AFB475}" destId="{C17D476A-F042-499F-BB9B-3EA1D137EA12}" srcOrd="1" destOrd="0" parTransId="{1B11EA4C-26F5-452A-B23D-CD2DBD4C9EAD}" sibTransId="{52D0CC0B-0E8C-4D55-8289-1F8DC6FE9D6A}"/>
    <dgm:cxn modelId="{857AF817-9A54-41AF-9B32-C23FB4183DCE}" type="presOf" srcId="{A4D4A684-42E9-4E33-AED7-9BFE247E3851}" destId="{2EC290F8-041D-4738-B274-3DA4B10DC555}" srcOrd="1" destOrd="0" presId="urn:microsoft.com/office/officeart/2005/8/layout/lProcess2"/>
    <dgm:cxn modelId="{E3E6621C-001B-4F90-AC6B-8FFFEA877B2F}" type="presOf" srcId="{8DEA6143-51F8-42ED-A73B-4C3E556064AB}" destId="{9656ADF1-5809-47BE-B692-8E7F95D3EDDE}" srcOrd="0" destOrd="0" presId="urn:microsoft.com/office/officeart/2005/8/layout/lProcess2"/>
    <dgm:cxn modelId="{FBE85D2F-B164-4C28-9A48-9ADF1668087A}" srcId="{938F0CE8-2B32-4C3D-9D06-B55401AFB475}" destId="{726B1A5E-CA59-49AA-B219-C3C54E94D7A1}" srcOrd="3" destOrd="0" parTransId="{39FC86B9-6C72-48B6-9E08-72FE9A465A89}" sibTransId="{5214C5F7-2F30-4EDC-B9B1-DFB62C111454}"/>
    <dgm:cxn modelId="{C348DB66-4854-42E0-BA5C-A58E4A8DA590}" type="presOf" srcId="{368B48F5-9F07-49D0-9DFA-3D3E57D7A9E6}" destId="{C2D615C7-EE6F-4BDB-95B6-8E405C8325A7}" srcOrd="0" destOrd="0" presId="urn:microsoft.com/office/officeart/2005/8/layout/lProcess2"/>
    <dgm:cxn modelId="{06608568-0FAE-429E-ACDD-AA3D4E7C698B}" type="presOf" srcId="{938F0CE8-2B32-4C3D-9D06-B55401AFB475}" destId="{FC781BCD-CAD2-46A1-82AA-3838F09F2856}" srcOrd="0" destOrd="0" presId="urn:microsoft.com/office/officeart/2005/8/layout/lProcess2"/>
    <dgm:cxn modelId="{3EA5AB6F-249C-45FE-AFE8-34D75CF0FB76}" type="presOf" srcId="{C17D476A-F042-499F-BB9B-3EA1D137EA12}" destId="{EE18DC97-A512-447A-809E-AD49DAAA65C2}" srcOrd="1" destOrd="0" presId="urn:microsoft.com/office/officeart/2005/8/layout/lProcess2"/>
    <dgm:cxn modelId="{6DDE1C53-7AC3-44AB-BBD5-B8AC28D1682B}" type="presOf" srcId="{077A117C-29CE-4D93-BE5D-A3C5EAEAE203}" destId="{5DE05F1E-CAF7-4F4D-AC80-1174E31C2D85}" srcOrd="0" destOrd="0" presId="urn:microsoft.com/office/officeart/2005/8/layout/lProcess2"/>
    <dgm:cxn modelId="{67B7EA57-FD7A-4A84-A095-B2ED611262F2}" srcId="{726B1A5E-CA59-49AA-B219-C3C54E94D7A1}" destId="{2C708050-2FAF-4EC2-A6B1-F2AB058E4502}" srcOrd="0" destOrd="0" parTransId="{4B5D2E3C-48CA-49CA-89C1-54B6E0471349}" sibTransId="{A73C6E9E-B10F-4D1C-88B1-A453C5199CF1}"/>
    <dgm:cxn modelId="{3916A981-F71C-41F9-9C73-4ED57281E6D2}" type="presOf" srcId="{726B1A5E-CA59-49AA-B219-C3C54E94D7A1}" destId="{DC31015C-3303-4EA5-A955-209E78FE7BBF}" srcOrd="1" destOrd="0" presId="urn:microsoft.com/office/officeart/2005/8/layout/lProcess2"/>
    <dgm:cxn modelId="{443B3F83-DDC2-42EC-B8D9-BA80D8B686EB}" srcId="{A4D4A684-42E9-4E33-AED7-9BFE247E3851}" destId="{077A117C-29CE-4D93-BE5D-A3C5EAEAE203}" srcOrd="0" destOrd="0" parTransId="{437A53A3-8BC2-4375-99B7-335B0D0A2E90}" sibTransId="{53CFAFE2-1C01-4B1F-B5C9-00DA625BA99C}"/>
    <dgm:cxn modelId="{889B609A-C181-4401-9787-47AAFD7C17FE}" srcId="{368B48F5-9F07-49D0-9DFA-3D3E57D7A9E6}" destId="{8DEA6143-51F8-42ED-A73B-4C3E556064AB}" srcOrd="0" destOrd="0" parTransId="{F96F3EDC-B636-45C7-8040-453BD4D09259}" sibTransId="{3764AD91-B2DC-415B-94E8-BF1BD9258777}"/>
    <dgm:cxn modelId="{A0E468A2-E7C3-403D-828D-E672CFF6A3AF}" type="presOf" srcId="{A4D4A684-42E9-4E33-AED7-9BFE247E3851}" destId="{AD368446-AFD1-4B2F-98C9-3B3A4A8D799E}" srcOrd="0" destOrd="0" presId="urn:microsoft.com/office/officeart/2005/8/layout/lProcess2"/>
    <dgm:cxn modelId="{444AF2A5-9BBA-47BB-987B-AC9A819ED3BE}" type="presOf" srcId="{C17D476A-F042-499F-BB9B-3EA1D137EA12}" destId="{981EC78B-2B88-4076-BB5B-741E595C246E}" srcOrd="0" destOrd="0" presId="urn:microsoft.com/office/officeart/2005/8/layout/lProcess2"/>
    <dgm:cxn modelId="{14E758BB-CD08-4ED9-83DF-2D1C05D83680}" type="presOf" srcId="{368B48F5-9F07-49D0-9DFA-3D3E57D7A9E6}" destId="{8F81E6AA-DCA2-44A4-AB2D-B693C267B3D9}" srcOrd="1" destOrd="0" presId="urn:microsoft.com/office/officeart/2005/8/layout/lProcess2"/>
    <dgm:cxn modelId="{8C9742BF-F725-4354-9255-A7F0DCA1C088}" type="presOf" srcId="{726B1A5E-CA59-49AA-B219-C3C54E94D7A1}" destId="{CEC7F2C9-E3E9-4495-8893-7C4018DFEC60}" srcOrd="0" destOrd="0" presId="urn:microsoft.com/office/officeart/2005/8/layout/lProcess2"/>
    <dgm:cxn modelId="{AF3A9CE1-3416-467A-939D-B8B40580E9E7}" type="presOf" srcId="{2C708050-2FAF-4EC2-A6B1-F2AB058E4502}" destId="{000BE291-E25D-41BD-94B5-0402DD7FF035}" srcOrd="0" destOrd="0" presId="urn:microsoft.com/office/officeart/2005/8/layout/lProcess2"/>
    <dgm:cxn modelId="{BF1049FE-850D-4423-8327-A2A4AB0F475D}" srcId="{938F0CE8-2B32-4C3D-9D06-B55401AFB475}" destId="{368B48F5-9F07-49D0-9DFA-3D3E57D7A9E6}" srcOrd="0" destOrd="0" parTransId="{DEB03CFD-7DDB-4C95-A536-456F6A2BF4BC}" sibTransId="{F59A31C7-F56F-4F2A-B889-91E04BE85BC2}"/>
    <dgm:cxn modelId="{7795D8C5-ACDD-47A4-A125-2595C8D582C6}" type="presParOf" srcId="{FC781BCD-CAD2-46A1-82AA-3838F09F2856}" destId="{75145C65-3FBA-46C2-B18C-055371DEE33F}" srcOrd="0" destOrd="0" presId="urn:microsoft.com/office/officeart/2005/8/layout/lProcess2"/>
    <dgm:cxn modelId="{FF7268E8-F258-4F16-B9A0-35D2BEFA1C31}" type="presParOf" srcId="{75145C65-3FBA-46C2-B18C-055371DEE33F}" destId="{C2D615C7-EE6F-4BDB-95B6-8E405C8325A7}" srcOrd="0" destOrd="0" presId="urn:microsoft.com/office/officeart/2005/8/layout/lProcess2"/>
    <dgm:cxn modelId="{7614E747-C2B3-4BC7-A322-97D985BEC42D}" type="presParOf" srcId="{75145C65-3FBA-46C2-B18C-055371DEE33F}" destId="{8F81E6AA-DCA2-44A4-AB2D-B693C267B3D9}" srcOrd="1" destOrd="0" presId="urn:microsoft.com/office/officeart/2005/8/layout/lProcess2"/>
    <dgm:cxn modelId="{2AD433E9-BBA5-4CB6-A91B-5B354721A2E4}" type="presParOf" srcId="{75145C65-3FBA-46C2-B18C-055371DEE33F}" destId="{89229D45-E8EC-41E0-B35F-B1BF41D02FA8}" srcOrd="2" destOrd="0" presId="urn:microsoft.com/office/officeart/2005/8/layout/lProcess2"/>
    <dgm:cxn modelId="{8CF14747-3BCE-4143-AC38-12D4BF56886D}" type="presParOf" srcId="{89229D45-E8EC-41E0-B35F-B1BF41D02FA8}" destId="{FDD2F3C2-EDE6-440B-95FA-4EDDA92BE1FB}" srcOrd="0" destOrd="0" presId="urn:microsoft.com/office/officeart/2005/8/layout/lProcess2"/>
    <dgm:cxn modelId="{267FEE95-DF48-4D2A-AE2F-E65C6091827D}" type="presParOf" srcId="{FDD2F3C2-EDE6-440B-95FA-4EDDA92BE1FB}" destId="{9656ADF1-5809-47BE-B692-8E7F95D3EDDE}" srcOrd="0" destOrd="0" presId="urn:microsoft.com/office/officeart/2005/8/layout/lProcess2"/>
    <dgm:cxn modelId="{256BFAC9-662F-49A4-8074-6F68F1025F74}" type="presParOf" srcId="{FC781BCD-CAD2-46A1-82AA-3838F09F2856}" destId="{D8CE7A59-DF16-444F-857D-D61CC607F53D}" srcOrd="1" destOrd="0" presId="urn:microsoft.com/office/officeart/2005/8/layout/lProcess2"/>
    <dgm:cxn modelId="{E3050BC5-2BA8-4689-8B9A-5619F6C236EF}" type="presParOf" srcId="{FC781BCD-CAD2-46A1-82AA-3838F09F2856}" destId="{DC3C86E2-E6BD-4D48-9B6D-5F72F3335B31}" srcOrd="2" destOrd="0" presId="urn:microsoft.com/office/officeart/2005/8/layout/lProcess2"/>
    <dgm:cxn modelId="{1D6B6BDD-3741-4270-97E3-719C32FE8B02}" type="presParOf" srcId="{DC3C86E2-E6BD-4D48-9B6D-5F72F3335B31}" destId="{981EC78B-2B88-4076-BB5B-741E595C246E}" srcOrd="0" destOrd="0" presId="urn:microsoft.com/office/officeart/2005/8/layout/lProcess2"/>
    <dgm:cxn modelId="{8610A51C-98F8-4E33-B737-F3866FF75C59}" type="presParOf" srcId="{DC3C86E2-E6BD-4D48-9B6D-5F72F3335B31}" destId="{EE18DC97-A512-447A-809E-AD49DAAA65C2}" srcOrd="1" destOrd="0" presId="urn:microsoft.com/office/officeart/2005/8/layout/lProcess2"/>
    <dgm:cxn modelId="{C7848D3A-53FA-4517-A9F4-0B8161900A0C}" type="presParOf" srcId="{DC3C86E2-E6BD-4D48-9B6D-5F72F3335B31}" destId="{3D8951E7-370C-4C3F-8CDE-368A6BB17D79}" srcOrd="2" destOrd="0" presId="urn:microsoft.com/office/officeart/2005/8/layout/lProcess2"/>
    <dgm:cxn modelId="{9C1B9D63-DD5E-46E8-A4DD-F17A87915FAA}" type="presParOf" srcId="{3D8951E7-370C-4C3F-8CDE-368A6BB17D79}" destId="{7B8FF1F9-C938-4B27-9C90-E0A17020C981}" srcOrd="0" destOrd="0" presId="urn:microsoft.com/office/officeart/2005/8/layout/lProcess2"/>
    <dgm:cxn modelId="{2FD8B177-93E6-4BE0-B00B-5028FBCF9AE3}" type="presParOf" srcId="{FC781BCD-CAD2-46A1-82AA-3838F09F2856}" destId="{85C94535-61C6-423E-8C12-A953AA8A12F1}" srcOrd="3" destOrd="0" presId="urn:microsoft.com/office/officeart/2005/8/layout/lProcess2"/>
    <dgm:cxn modelId="{57F21912-AE87-4F0E-8D10-E051904CDC93}" type="presParOf" srcId="{FC781BCD-CAD2-46A1-82AA-3838F09F2856}" destId="{5505727D-1D1F-4D99-AEB4-643FF7595133}" srcOrd="4" destOrd="0" presId="urn:microsoft.com/office/officeart/2005/8/layout/lProcess2"/>
    <dgm:cxn modelId="{238558CF-9EDC-4623-90B6-E0EFBED88EE6}" type="presParOf" srcId="{5505727D-1D1F-4D99-AEB4-643FF7595133}" destId="{AD368446-AFD1-4B2F-98C9-3B3A4A8D799E}" srcOrd="0" destOrd="0" presId="urn:microsoft.com/office/officeart/2005/8/layout/lProcess2"/>
    <dgm:cxn modelId="{651803F9-DC1C-4E77-A849-9CA3D9D60B5E}" type="presParOf" srcId="{5505727D-1D1F-4D99-AEB4-643FF7595133}" destId="{2EC290F8-041D-4738-B274-3DA4B10DC555}" srcOrd="1" destOrd="0" presId="urn:microsoft.com/office/officeart/2005/8/layout/lProcess2"/>
    <dgm:cxn modelId="{9ED91237-D903-46D7-9DAB-7443DB2CDC61}" type="presParOf" srcId="{5505727D-1D1F-4D99-AEB4-643FF7595133}" destId="{B22023BE-A47C-4D40-A85C-81318BC6DD13}" srcOrd="2" destOrd="0" presId="urn:microsoft.com/office/officeart/2005/8/layout/lProcess2"/>
    <dgm:cxn modelId="{CD9FD6F4-EC95-4267-95BE-9D0790D0F000}" type="presParOf" srcId="{B22023BE-A47C-4D40-A85C-81318BC6DD13}" destId="{D829ED91-A8FF-46F0-823B-A8813DAB03BF}" srcOrd="0" destOrd="0" presId="urn:microsoft.com/office/officeart/2005/8/layout/lProcess2"/>
    <dgm:cxn modelId="{CE687017-284F-43FF-B1B0-4467AC51A16D}" type="presParOf" srcId="{D829ED91-A8FF-46F0-823B-A8813DAB03BF}" destId="{5DE05F1E-CAF7-4F4D-AC80-1174E31C2D85}" srcOrd="0" destOrd="0" presId="urn:microsoft.com/office/officeart/2005/8/layout/lProcess2"/>
    <dgm:cxn modelId="{91365EFF-5802-4BDA-87B5-622471236A00}" type="presParOf" srcId="{FC781BCD-CAD2-46A1-82AA-3838F09F2856}" destId="{6C8500C3-E074-4C2C-8FAF-C9635EB8DC0F}" srcOrd="5" destOrd="0" presId="urn:microsoft.com/office/officeart/2005/8/layout/lProcess2"/>
    <dgm:cxn modelId="{0E86459B-61DC-44A0-AE2A-83F0BC3E0377}" type="presParOf" srcId="{FC781BCD-CAD2-46A1-82AA-3838F09F2856}" destId="{1CB0102B-6324-46C3-A81C-499BB279C155}" srcOrd="6" destOrd="0" presId="urn:microsoft.com/office/officeart/2005/8/layout/lProcess2"/>
    <dgm:cxn modelId="{9FEDAC53-E8FA-4D56-A757-DD240F1AAAF2}" type="presParOf" srcId="{1CB0102B-6324-46C3-A81C-499BB279C155}" destId="{CEC7F2C9-E3E9-4495-8893-7C4018DFEC60}" srcOrd="0" destOrd="0" presId="urn:microsoft.com/office/officeart/2005/8/layout/lProcess2"/>
    <dgm:cxn modelId="{FD569207-EFA4-4B48-BE13-6E9C8E9F84CE}" type="presParOf" srcId="{1CB0102B-6324-46C3-A81C-499BB279C155}" destId="{DC31015C-3303-4EA5-A955-209E78FE7BBF}" srcOrd="1" destOrd="0" presId="urn:microsoft.com/office/officeart/2005/8/layout/lProcess2"/>
    <dgm:cxn modelId="{411CDEFD-68B5-46B8-99D9-136E4A211C86}" type="presParOf" srcId="{1CB0102B-6324-46C3-A81C-499BB279C155}" destId="{10BF0035-E6EB-43CB-B6DB-07272DFB58FB}" srcOrd="2" destOrd="0" presId="urn:microsoft.com/office/officeart/2005/8/layout/lProcess2"/>
    <dgm:cxn modelId="{2B54DD11-7A4D-423A-8D7E-7F3F22F9CCB9}" type="presParOf" srcId="{10BF0035-E6EB-43CB-B6DB-07272DFB58FB}" destId="{32CAD148-A2AB-4BBC-BD3F-232ABF112D2F}" srcOrd="0" destOrd="0" presId="urn:microsoft.com/office/officeart/2005/8/layout/lProcess2"/>
    <dgm:cxn modelId="{DAC85A25-A18C-4452-BC56-8F9D592AF3C0}" type="presParOf" srcId="{32CAD148-A2AB-4BBC-BD3F-232ABF112D2F}" destId="{000BE291-E25D-41BD-94B5-0402DD7FF03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A73C55-A951-40E0-AFA9-C74E99D4AF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852F28C-EFA1-435C-8609-4DC12AEB1322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3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CNL</a:t>
          </a:r>
        </a:p>
        <a:p>
          <a:r>
            <a:rPr lang="pt-BR" sz="12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9900020504/2024</a:t>
          </a:r>
          <a:endParaRPr lang="pt-BR" sz="1200" b="0" i="0" u="none" strike="noStrike" dirty="0">
            <a:solidFill>
              <a:schemeClr val="bg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DDB80E-404A-4B86-8923-D95A743AF732}" type="parTrans" cxnId="{E886CF17-85F2-40C2-B7DF-DDACE0641DDC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7D348F-C755-4264-AA4D-A8AED78AC7E4}" type="sibTrans" cxnId="{E886CF17-85F2-40C2-B7DF-DDACE0641DDC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89BA89-2350-439D-8056-F8311468015B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3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AFAC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9900020482/2024</a:t>
          </a:r>
          <a:endParaRPr lang="pt-BR" sz="1300" b="1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3DEE1A-8CBD-4F02-99B4-846DEE51A4CD}" type="parTrans" cxnId="{233FA695-62F7-4456-9D4E-5F4FDB1457F7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0E68E37-B058-4D5B-B4C3-487930459078}" type="sibTrans" cxnId="{233FA695-62F7-4456-9D4E-5F4FDB1457F7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4853295-8A90-456B-B9BD-4C3F96B387B9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PROIMAGEM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9900020540/2024</a:t>
          </a:r>
          <a:endParaRPr lang="pt-BR" sz="13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F7A469A-6BAE-4948-9B98-671050D0D09E}" type="parTrans" cxnId="{2E2AC844-3E2D-4463-B225-492F7627E097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C0F4EB-696D-4A4C-88BC-CE994751F83B}" type="sibTrans" cxnId="{2E2AC844-3E2D-4463-B225-492F7627E097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92F513-24FB-4870-A6F9-4CAF39F13969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3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CRI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9900020517/2024</a:t>
          </a:r>
          <a:endParaRPr lang="pt-BR" sz="13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92BA52-2B65-4C15-BE36-2A63F1B7E286}" type="parTrans" cxnId="{9E10F299-B374-4CF5-B903-6777D4C51743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9B2F847-070B-4EC1-97DF-225A4E8147B2}" type="sibTrans" cxnId="{9E10F299-B374-4CF5-B903-6777D4C51743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CA24955-3766-4094-A297-62D7A59AF731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pt-BR" sz="1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APADA</a:t>
          </a:r>
        </a:p>
        <a:p>
          <a:pPr algn="l"/>
          <a:r>
            <a:rPr lang="pt-BR" sz="7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9900020487/2024 - Reabilitação Auditiva</a:t>
          </a:r>
        </a:p>
        <a:p>
          <a:pPr algn="l"/>
          <a:r>
            <a:rPr lang="pt-BR" sz="7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9900020489/2024 - Exames e Diagnose</a:t>
          </a:r>
        </a:p>
        <a:p>
          <a:pPr algn="l"/>
          <a:r>
            <a:rPr lang="pt-BR" sz="7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9900020492/2024 - Reabilitação Intelectual</a:t>
          </a:r>
          <a:endParaRPr lang="pt-BR" sz="700" u="none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1063EC-0876-4245-A203-FFC7A9A5010E}" type="parTrans" cxnId="{249D82BE-12D7-4AD1-9976-B180342A12E4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419C61-3605-4489-86EB-3E717BC65898}" type="sibTrans" cxnId="{249D82BE-12D7-4AD1-9976-B180342A12E4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F3A2B1-11D2-43E9-9630-CB5A7F5FC20C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pt-BR" sz="15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APAE</a:t>
          </a:r>
        </a:p>
        <a:p>
          <a:pPr algn="l"/>
          <a:r>
            <a:rPr lang="pt-BR" sz="7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9900020495/2024 - Reabilitação Intelectual</a:t>
          </a:r>
        </a:p>
        <a:p>
          <a:pPr algn="l"/>
          <a:r>
            <a:rPr lang="pt-BR" sz="7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9900020501/2024 - Reabilitação Física</a:t>
          </a:r>
        </a:p>
        <a:p>
          <a:pPr algn="ctr"/>
          <a:endParaRPr lang="pt-BR" sz="8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B090DD-13BD-4947-B1F4-6BBF8E967607}" type="parTrans" cxnId="{080E3CA9-4D20-41D1-84C0-8BCBFCD672F5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013953-1993-4873-BC98-14EFF26D2072}" type="sibTrans" cxnId="{080E3CA9-4D20-41D1-84C0-8BCBFCD672F5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986EEA-ECF8-49CC-9127-C0F53C834726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3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HOSB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9900020520/2024</a:t>
          </a:r>
          <a:endParaRPr lang="pt-BR" sz="13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627C62-468D-4202-A010-5FC2B0CCE7BD}" type="parTrans" cxnId="{2F88F5D1-0A3D-4719-9E92-03C6F6A0BF45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9EB347-C49F-4078-94E8-911561CC8FB9}" type="sibTrans" cxnId="{2F88F5D1-0A3D-4719-9E92-03C6F6A0BF45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913FC2-D9FF-4855-8B58-622E3640DB99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3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DAVITA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9900020513/2024</a:t>
          </a:r>
          <a:endParaRPr lang="pt-BR" sz="13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4BD86D-2B42-44A4-99D9-B80A16890C89}" type="parTrans" cxnId="{EA570D61-4CD0-4A1F-BDD1-EF95B232B4AF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7671883-758E-4289-976B-4CA21E9E80E7}" type="sibTrans" cxnId="{EA570D61-4CD0-4A1F-BDD1-EF95B232B4AF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CD2E22-2C6B-4DB2-9FB8-8FC019E9CA4C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2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APN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9900020452/2024</a:t>
          </a:r>
          <a:endParaRPr lang="pt-BR" sz="13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2C024F-2D62-418F-A43E-1881D6FFE0EF}" type="parTrans" cxnId="{8901E6B3-C784-404D-8A4D-5CEA02E6663D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332375-2606-4D2A-802F-1D18D9AC5336}" type="sibTrans" cxnId="{8901E6B3-C784-404D-8A4D-5CEA02E6663D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03E70C-019E-4157-BB19-A4DAAD2017F1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CAZES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9900020535/2024</a:t>
          </a:r>
          <a:endParaRPr lang="pt-BR" sz="13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800674-DB08-4185-81AB-AA8DFD590648}" type="parTrans" cxnId="{03299F17-D9F9-4911-9399-D500202E0201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989436-1061-40C1-92F1-91A07E37D9B4}" type="sibTrans" cxnId="{03299F17-D9F9-4911-9399-D500202E0201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7B547E-E239-4F8E-9558-AEFFAF0914A4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UROCENTRO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9900020533/2024</a:t>
          </a:r>
          <a:endParaRPr lang="pt-BR" sz="13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E51784-6542-462B-9FF3-BFE784BDEA9B}" type="parTrans" cxnId="{ECA2B9D8-E6C3-4930-A090-3C40C3617E9C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6073CC-279E-45A2-B275-810B1C696C55}" type="sibTrans" cxnId="{ECA2B9D8-E6C3-4930-A090-3C40C3617E9C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BB6787-E5E1-40C6-B2B1-307A6913D3B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3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AFR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9900020479/2024</a:t>
          </a:r>
          <a:endParaRPr lang="pt-BR" sz="1300" b="1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B93CD9-EF0A-49D2-A23D-807365799C92}" type="parTrans" cxnId="{1776D31E-8EDC-4C01-8D08-93A433D1439B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72321C-FDF4-4996-9EB6-E03CB939D991}" type="sibTrans" cxnId="{1776D31E-8EDC-4C01-8D08-93A433D1439B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16DFFE-4A43-43E2-8B1B-1968E592F2CE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pt-BR" sz="15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IBAP</a:t>
          </a:r>
        </a:p>
        <a:p>
          <a:pPr algn="l"/>
          <a:r>
            <a:rPr lang="pt-BR" sz="9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9900020522/2024 - Oftalmo</a:t>
          </a:r>
        </a:p>
        <a:p>
          <a:pPr algn="l"/>
          <a:r>
            <a:rPr lang="pt-BR" sz="9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9900020528/2024 - OCT</a:t>
          </a:r>
        </a:p>
        <a:p>
          <a:pPr algn="l"/>
          <a:r>
            <a:rPr lang="pt-BR" sz="9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9900020530/2024 - Intravítrea</a:t>
          </a:r>
          <a:endParaRPr lang="pt-BR" sz="900" u="none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5E122C0-F4F9-4266-BAD4-C6F1FFFE34BE}" type="parTrans" cxnId="{517CEC37-0EAD-4A14-8ED0-986F7DDE76A4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BC8E94-1C0B-4A49-981E-C4B05E95813D}" type="sibTrans" cxnId="{517CEC37-0EAD-4A14-8ED0-986F7DDE76A4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2C88D6-A310-49E2-B782-1DBD9D3CC143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BLESSING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9900020543/2024</a:t>
          </a:r>
          <a:endParaRPr lang="pt-BR" sz="13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324C5A-C1CA-4C8A-9BFF-E86E58E8E8EF}" type="parTrans" cxnId="{1C6D353C-D232-4F6E-B459-C509379F1BF0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FFCFF2D-5926-4FFC-A0C1-4D47565F50D8}" type="sibTrans" cxnId="{1C6D353C-D232-4F6E-B459-C509379F1BF0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55006A-2A82-4940-B60A-F94C6261499D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DOM BOSCO</a:t>
          </a:r>
        </a:p>
        <a:p>
          <a:r>
            <a:rPr lang="pt-BR" sz="13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9900020547/2024</a:t>
          </a:r>
          <a:endParaRPr lang="pt-BR" sz="13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AF3EEE-D5AB-494B-8CA9-14FD1C595B45}" type="parTrans" cxnId="{9C272F79-2724-44EF-BEA6-5361E06DFB42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BC8201-3BD8-4E9A-AA6D-6E4EBE38EC83}" type="sibTrans" cxnId="{9C272F79-2724-44EF-BEA6-5361E06DFB42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9D0A88A-3491-4339-B99E-8EA878FB7BAB}" type="pres">
      <dgm:prSet presAssocID="{25A73C55-A951-40E0-AFA9-C74E99D4AF2C}" presName="diagram" presStyleCnt="0">
        <dgm:presLayoutVars>
          <dgm:dir/>
          <dgm:resizeHandles val="exact"/>
        </dgm:presLayoutVars>
      </dgm:prSet>
      <dgm:spPr/>
    </dgm:pt>
    <dgm:pt modelId="{04F0FA22-E5DA-416D-A7CB-C6E68C986178}" type="pres">
      <dgm:prSet presAssocID="{9852F28C-EFA1-435C-8609-4DC12AEB1322}" presName="node" presStyleLbl="node1" presStyleIdx="0" presStyleCnt="15">
        <dgm:presLayoutVars>
          <dgm:bulletEnabled val="1"/>
        </dgm:presLayoutVars>
      </dgm:prSet>
      <dgm:spPr/>
    </dgm:pt>
    <dgm:pt modelId="{F5343E0B-ED1A-4CF4-9177-1F886CF46E9D}" type="pres">
      <dgm:prSet presAssocID="{147D348F-C755-4264-AA4D-A8AED78AC7E4}" presName="sibTrans" presStyleCnt="0"/>
      <dgm:spPr/>
    </dgm:pt>
    <dgm:pt modelId="{258619D8-70A0-4500-B793-CFDA987E8C06}" type="pres">
      <dgm:prSet presAssocID="{04853295-8A90-456B-B9BD-4C3F96B387B9}" presName="node" presStyleLbl="node1" presStyleIdx="1" presStyleCnt="15">
        <dgm:presLayoutVars>
          <dgm:bulletEnabled val="1"/>
        </dgm:presLayoutVars>
      </dgm:prSet>
      <dgm:spPr/>
    </dgm:pt>
    <dgm:pt modelId="{E47343E9-1A99-40C2-899D-BCC359FBC00E}" type="pres">
      <dgm:prSet presAssocID="{5FC0F4EB-696D-4A4C-88BC-CE994751F83B}" presName="sibTrans" presStyleCnt="0"/>
      <dgm:spPr/>
    </dgm:pt>
    <dgm:pt modelId="{40BC44E3-CE28-444E-81BC-A470B004EB57}" type="pres">
      <dgm:prSet presAssocID="{BC89BA89-2350-439D-8056-F8311468015B}" presName="node" presStyleLbl="node1" presStyleIdx="2" presStyleCnt="15">
        <dgm:presLayoutVars>
          <dgm:bulletEnabled val="1"/>
        </dgm:presLayoutVars>
      </dgm:prSet>
      <dgm:spPr/>
    </dgm:pt>
    <dgm:pt modelId="{B5361672-CA5E-4893-A084-9CC6EA45730C}" type="pres">
      <dgm:prSet presAssocID="{90E68E37-B058-4D5B-B4C3-487930459078}" presName="sibTrans" presStyleCnt="0"/>
      <dgm:spPr/>
    </dgm:pt>
    <dgm:pt modelId="{28E4B303-BDC4-46C7-A931-7B8B038892C0}" type="pres">
      <dgm:prSet presAssocID="{73BB6787-E5E1-40C6-B2B1-307A6913D3BF}" presName="node" presStyleLbl="node1" presStyleIdx="3" presStyleCnt="15">
        <dgm:presLayoutVars>
          <dgm:bulletEnabled val="1"/>
        </dgm:presLayoutVars>
      </dgm:prSet>
      <dgm:spPr/>
    </dgm:pt>
    <dgm:pt modelId="{6625C5F2-1DEE-4814-84A0-AAD0677381CF}" type="pres">
      <dgm:prSet presAssocID="{1A72321C-FDF4-4996-9EB6-E03CB939D991}" presName="sibTrans" presStyleCnt="0"/>
      <dgm:spPr/>
    </dgm:pt>
    <dgm:pt modelId="{406BDAE6-81AD-47C7-8A03-645E1AF34DD8}" type="pres">
      <dgm:prSet presAssocID="{BA92F513-24FB-4870-A6F9-4CAF39F13969}" presName="node" presStyleLbl="node1" presStyleIdx="4" presStyleCnt="15">
        <dgm:presLayoutVars>
          <dgm:bulletEnabled val="1"/>
        </dgm:presLayoutVars>
      </dgm:prSet>
      <dgm:spPr/>
    </dgm:pt>
    <dgm:pt modelId="{48DBCF7B-CBCF-464C-B44C-946AE70111FC}" type="pres">
      <dgm:prSet presAssocID="{39B2F847-070B-4EC1-97DF-225A4E8147B2}" presName="sibTrans" presStyleCnt="0"/>
      <dgm:spPr/>
    </dgm:pt>
    <dgm:pt modelId="{93F344AC-783E-40D7-B612-82C66F452B1F}" type="pres">
      <dgm:prSet presAssocID="{0CA24955-3766-4094-A297-62D7A59AF731}" presName="node" presStyleLbl="node1" presStyleIdx="5" presStyleCnt="15">
        <dgm:presLayoutVars>
          <dgm:bulletEnabled val="1"/>
        </dgm:presLayoutVars>
      </dgm:prSet>
      <dgm:spPr/>
    </dgm:pt>
    <dgm:pt modelId="{263592D3-5B1D-4171-8BE4-F8D29655275A}" type="pres">
      <dgm:prSet presAssocID="{B5419C61-3605-4489-86EB-3E717BC65898}" presName="sibTrans" presStyleCnt="0"/>
      <dgm:spPr/>
    </dgm:pt>
    <dgm:pt modelId="{B95C1447-7D77-4AFC-B955-F17D61AEC17A}" type="pres">
      <dgm:prSet presAssocID="{23F3A2B1-11D2-43E9-9630-CB5A7F5FC20C}" presName="node" presStyleLbl="node1" presStyleIdx="6" presStyleCnt="15">
        <dgm:presLayoutVars>
          <dgm:bulletEnabled val="1"/>
        </dgm:presLayoutVars>
      </dgm:prSet>
      <dgm:spPr/>
    </dgm:pt>
    <dgm:pt modelId="{59422A6A-F47D-4838-9E7D-614ED7C31DCE}" type="pres">
      <dgm:prSet presAssocID="{B1013953-1993-4873-BC98-14EFF26D2072}" presName="sibTrans" presStyleCnt="0"/>
      <dgm:spPr/>
    </dgm:pt>
    <dgm:pt modelId="{1A8B0276-8609-402C-81A0-4684EA388E1F}" type="pres">
      <dgm:prSet presAssocID="{5F986EEA-ECF8-49CC-9127-C0F53C834726}" presName="node" presStyleLbl="node1" presStyleIdx="7" presStyleCnt="15">
        <dgm:presLayoutVars>
          <dgm:bulletEnabled val="1"/>
        </dgm:presLayoutVars>
      </dgm:prSet>
      <dgm:spPr/>
    </dgm:pt>
    <dgm:pt modelId="{2B0C5FD5-E9CF-4ACB-9D06-75FB470651DE}" type="pres">
      <dgm:prSet presAssocID="{C29EB347-C49F-4078-94E8-911561CC8FB9}" presName="sibTrans" presStyleCnt="0"/>
      <dgm:spPr/>
    </dgm:pt>
    <dgm:pt modelId="{E4976528-7BF7-4E5E-85BC-70CF6CE80D45}" type="pres">
      <dgm:prSet presAssocID="{F5913FC2-D9FF-4855-8B58-622E3640DB99}" presName="node" presStyleLbl="node1" presStyleIdx="8" presStyleCnt="15">
        <dgm:presLayoutVars>
          <dgm:bulletEnabled val="1"/>
        </dgm:presLayoutVars>
      </dgm:prSet>
      <dgm:spPr/>
    </dgm:pt>
    <dgm:pt modelId="{3C1F3FD2-109D-4EB9-81AD-27AC7571ECD9}" type="pres">
      <dgm:prSet presAssocID="{17671883-758E-4289-976B-4CA21E9E80E7}" presName="sibTrans" presStyleCnt="0"/>
      <dgm:spPr/>
    </dgm:pt>
    <dgm:pt modelId="{3EE865E7-7714-484D-A801-C1947BAEF7B1}" type="pres">
      <dgm:prSet presAssocID="{A9CD2E22-2C6B-4DB2-9FB8-8FC019E9CA4C}" presName="node" presStyleLbl="node1" presStyleIdx="9" presStyleCnt="15">
        <dgm:presLayoutVars>
          <dgm:bulletEnabled val="1"/>
        </dgm:presLayoutVars>
      </dgm:prSet>
      <dgm:spPr/>
    </dgm:pt>
    <dgm:pt modelId="{42DF9EDE-0A60-41E4-B05F-A12C228B49C9}" type="pres">
      <dgm:prSet presAssocID="{9A332375-2606-4D2A-802F-1D18D9AC5336}" presName="sibTrans" presStyleCnt="0"/>
      <dgm:spPr/>
    </dgm:pt>
    <dgm:pt modelId="{3A35DB17-4A4F-4CBC-964C-2FE074ADF3C0}" type="pres">
      <dgm:prSet presAssocID="{9703E70C-019E-4157-BB19-A4DAAD2017F1}" presName="node" presStyleLbl="node1" presStyleIdx="10" presStyleCnt="15">
        <dgm:presLayoutVars>
          <dgm:bulletEnabled val="1"/>
        </dgm:presLayoutVars>
      </dgm:prSet>
      <dgm:spPr/>
    </dgm:pt>
    <dgm:pt modelId="{20AE9E68-9DF2-433C-BDEC-3C4B7A8771C8}" type="pres">
      <dgm:prSet presAssocID="{5F989436-1061-40C1-92F1-91A07E37D9B4}" presName="sibTrans" presStyleCnt="0"/>
      <dgm:spPr/>
    </dgm:pt>
    <dgm:pt modelId="{5405F760-11CD-4E0F-A28E-F7E2D7928AA9}" type="pres">
      <dgm:prSet presAssocID="{487B547E-E239-4F8E-9558-AEFFAF0914A4}" presName="node" presStyleLbl="node1" presStyleIdx="11" presStyleCnt="15">
        <dgm:presLayoutVars>
          <dgm:bulletEnabled val="1"/>
        </dgm:presLayoutVars>
      </dgm:prSet>
      <dgm:spPr/>
    </dgm:pt>
    <dgm:pt modelId="{B503DEC3-85E7-417C-A7B2-30B81B3ABB5A}" type="pres">
      <dgm:prSet presAssocID="{EC6073CC-279E-45A2-B275-810B1C696C55}" presName="sibTrans" presStyleCnt="0"/>
      <dgm:spPr/>
    </dgm:pt>
    <dgm:pt modelId="{4E20CDA2-E25C-477D-9387-32E6FB491BE1}" type="pres">
      <dgm:prSet presAssocID="{B816DFFE-4A43-43E2-8B1B-1968E592F2CE}" presName="node" presStyleLbl="node1" presStyleIdx="12" presStyleCnt="15">
        <dgm:presLayoutVars>
          <dgm:bulletEnabled val="1"/>
        </dgm:presLayoutVars>
      </dgm:prSet>
      <dgm:spPr/>
    </dgm:pt>
    <dgm:pt modelId="{D0EBBB13-CAE5-44F3-98A3-5785619B3383}" type="pres">
      <dgm:prSet presAssocID="{61BC8E94-1C0B-4A49-981E-C4B05E95813D}" presName="sibTrans" presStyleCnt="0"/>
      <dgm:spPr/>
    </dgm:pt>
    <dgm:pt modelId="{54C10F86-8DA6-4EE1-A9E9-B620FCAD9E41}" type="pres">
      <dgm:prSet presAssocID="{AE2C88D6-A310-49E2-B782-1DBD9D3CC143}" presName="node" presStyleLbl="node1" presStyleIdx="13" presStyleCnt="15">
        <dgm:presLayoutVars>
          <dgm:bulletEnabled val="1"/>
        </dgm:presLayoutVars>
      </dgm:prSet>
      <dgm:spPr/>
    </dgm:pt>
    <dgm:pt modelId="{FC437A67-CE61-48AE-A5AF-574CF00653D9}" type="pres">
      <dgm:prSet presAssocID="{DFFCFF2D-5926-4FFC-A0C1-4D47565F50D8}" presName="sibTrans" presStyleCnt="0"/>
      <dgm:spPr/>
    </dgm:pt>
    <dgm:pt modelId="{79D552F7-AE97-417F-B7AA-7BB71D0AC5CF}" type="pres">
      <dgm:prSet presAssocID="{1D55006A-2A82-4940-B60A-F94C6261499D}" presName="node" presStyleLbl="node1" presStyleIdx="14" presStyleCnt="15">
        <dgm:presLayoutVars>
          <dgm:bulletEnabled val="1"/>
        </dgm:presLayoutVars>
      </dgm:prSet>
      <dgm:spPr/>
    </dgm:pt>
  </dgm:ptLst>
  <dgm:cxnLst>
    <dgm:cxn modelId="{06E1D603-0D19-4C1D-97AD-A3B2CADCFEC1}" type="presOf" srcId="{1D55006A-2A82-4940-B60A-F94C6261499D}" destId="{79D552F7-AE97-417F-B7AA-7BB71D0AC5CF}" srcOrd="0" destOrd="0" presId="urn:microsoft.com/office/officeart/2005/8/layout/default"/>
    <dgm:cxn modelId="{351C2F07-C9E2-40D6-824B-E487417689AE}" type="presOf" srcId="{9852F28C-EFA1-435C-8609-4DC12AEB1322}" destId="{04F0FA22-E5DA-416D-A7CB-C6E68C986178}" srcOrd="0" destOrd="0" presId="urn:microsoft.com/office/officeart/2005/8/layout/default"/>
    <dgm:cxn modelId="{03299F17-D9F9-4911-9399-D500202E0201}" srcId="{25A73C55-A951-40E0-AFA9-C74E99D4AF2C}" destId="{9703E70C-019E-4157-BB19-A4DAAD2017F1}" srcOrd="10" destOrd="0" parTransId="{29800674-DB08-4185-81AB-AA8DFD590648}" sibTransId="{5F989436-1061-40C1-92F1-91A07E37D9B4}"/>
    <dgm:cxn modelId="{E886CF17-85F2-40C2-B7DF-DDACE0641DDC}" srcId="{25A73C55-A951-40E0-AFA9-C74E99D4AF2C}" destId="{9852F28C-EFA1-435C-8609-4DC12AEB1322}" srcOrd="0" destOrd="0" parTransId="{E0DDB80E-404A-4B86-8923-D95A743AF732}" sibTransId="{147D348F-C755-4264-AA4D-A8AED78AC7E4}"/>
    <dgm:cxn modelId="{CAFEEA1C-62A3-4B8D-B959-E900E6090E20}" type="presOf" srcId="{73BB6787-E5E1-40C6-B2B1-307A6913D3BF}" destId="{28E4B303-BDC4-46C7-A931-7B8B038892C0}" srcOrd="0" destOrd="0" presId="urn:microsoft.com/office/officeart/2005/8/layout/default"/>
    <dgm:cxn modelId="{1776D31E-8EDC-4C01-8D08-93A433D1439B}" srcId="{25A73C55-A951-40E0-AFA9-C74E99D4AF2C}" destId="{73BB6787-E5E1-40C6-B2B1-307A6913D3BF}" srcOrd="3" destOrd="0" parTransId="{3BB93CD9-EF0A-49D2-A23D-807365799C92}" sibTransId="{1A72321C-FDF4-4996-9EB6-E03CB939D991}"/>
    <dgm:cxn modelId="{517CEC37-0EAD-4A14-8ED0-986F7DDE76A4}" srcId="{25A73C55-A951-40E0-AFA9-C74E99D4AF2C}" destId="{B816DFFE-4A43-43E2-8B1B-1968E592F2CE}" srcOrd="12" destOrd="0" parTransId="{95E122C0-F4F9-4266-BAD4-C6F1FFFE34BE}" sibTransId="{61BC8E94-1C0B-4A49-981E-C4B05E95813D}"/>
    <dgm:cxn modelId="{7250AA38-B1C4-468C-A8C4-79FE68DB9516}" type="presOf" srcId="{04853295-8A90-456B-B9BD-4C3F96B387B9}" destId="{258619D8-70A0-4500-B793-CFDA987E8C06}" srcOrd="0" destOrd="0" presId="urn:microsoft.com/office/officeart/2005/8/layout/default"/>
    <dgm:cxn modelId="{1C6D353C-D232-4F6E-B459-C509379F1BF0}" srcId="{25A73C55-A951-40E0-AFA9-C74E99D4AF2C}" destId="{AE2C88D6-A310-49E2-B782-1DBD9D3CC143}" srcOrd="13" destOrd="0" parTransId="{61324C5A-C1CA-4C8A-9BFF-E86E58E8E8EF}" sibTransId="{DFFCFF2D-5926-4FFC-A0C1-4D47565F50D8}"/>
    <dgm:cxn modelId="{EA570D61-4CD0-4A1F-BDD1-EF95B232B4AF}" srcId="{25A73C55-A951-40E0-AFA9-C74E99D4AF2C}" destId="{F5913FC2-D9FF-4855-8B58-622E3640DB99}" srcOrd="8" destOrd="0" parTransId="{074BD86D-2B42-44A4-99D9-B80A16890C89}" sibTransId="{17671883-758E-4289-976B-4CA21E9E80E7}"/>
    <dgm:cxn modelId="{2E2AC844-3E2D-4463-B225-492F7627E097}" srcId="{25A73C55-A951-40E0-AFA9-C74E99D4AF2C}" destId="{04853295-8A90-456B-B9BD-4C3F96B387B9}" srcOrd="1" destOrd="0" parTransId="{FF7A469A-6BAE-4948-9B98-671050D0D09E}" sibTransId="{5FC0F4EB-696D-4A4C-88BC-CE994751F83B}"/>
    <dgm:cxn modelId="{24FB3E75-2DE6-4D2E-956E-B63B225C490B}" type="presOf" srcId="{AE2C88D6-A310-49E2-B782-1DBD9D3CC143}" destId="{54C10F86-8DA6-4EE1-A9E9-B620FCAD9E41}" srcOrd="0" destOrd="0" presId="urn:microsoft.com/office/officeart/2005/8/layout/default"/>
    <dgm:cxn modelId="{7FCE9677-2FEE-4CBE-94AB-AA7A372C2507}" type="presOf" srcId="{0CA24955-3766-4094-A297-62D7A59AF731}" destId="{93F344AC-783E-40D7-B612-82C66F452B1F}" srcOrd="0" destOrd="0" presId="urn:microsoft.com/office/officeart/2005/8/layout/default"/>
    <dgm:cxn modelId="{9C272F79-2724-44EF-BEA6-5361E06DFB42}" srcId="{25A73C55-A951-40E0-AFA9-C74E99D4AF2C}" destId="{1D55006A-2A82-4940-B60A-F94C6261499D}" srcOrd="14" destOrd="0" parTransId="{00AF3EEE-D5AB-494B-8CA9-14FD1C595B45}" sibTransId="{88BC8201-3BD8-4E9A-AA6D-6E4EBE38EC83}"/>
    <dgm:cxn modelId="{0CBAB67F-8402-468F-8FD5-20B9BB44DCC4}" type="presOf" srcId="{5F986EEA-ECF8-49CC-9127-C0F53C834726}" destId="{1A8B0276-8609-402C-81A0-4684EA388E1F}" srcOrd="0" destOrd="0" presId="urn:microsoft.com/office/officeart/2005/8/layout/default"/>
    <dgm:cxn modelId="{88091987-9CB7-40E4-AC9C-384D76EA2D05}" type="presOf" srcId="{BC89BA89-2350-439D-8056-F8311468015B}" destId="{40BC44E3-CE28-444E-81BC-A470B004EB57}" srcOrd="0" destOrd="0" presId="urn:microsoft.com/office/officeart/2005/8/layout/default"/>
    <dgm:cxn modelId="{233FA695-62F7-4456-9D4E-5F4FDB1457F7}" srcId="{25A73C55-A951-40E0-AFA9-C74E99D4AF2C}" destId="{BC89BA89-2350-439D-8056-F8311468015B}" srcOrd="2" destOrd="0" parTransId="{3A3DEE1A-8CBD-4F02-99B4-846DEE51A4CD}" sibTransId="{90E68E37-B058-4D5B-B4C3-487930459078}"/>
    <dgm:cxn modelId="{9E10F299-B374-4CF5-B903-6777D4C51743}" srcId="{25A73C55-A951-40E0-AFA9-C74E99D4AF2C}" destId="{BA92F513-24FB-4870-A6F9-4CAF39F13969}" srcOrd="4" destOrd="0" parTransId="{1592BA52-2B65-4C15-BE36-2A63F1B7E286}" sibTransId="{39B2F847-070B-4EC1-97DF-225A4E8147B2}"/>
    <dgm:cxn modelId="{AAB693A7-7D6B-4EBF-9272-64300FF66FFF}" type="presOf" srcId="{A9CD2E22-2C6B-4DB2-9FB8-8FC019E9CA4C}" destId="{3EE865E7-7714-484D-A801-C1947BAEF7B1}" srcOrd="0" destOrd="0" presId="urn:microsoft.com/office/officeart/2005/8/layout/default"/>
    <dgm:cxn modelId="{080E3CA9-4D20-41D1-84C0-8BCBFCD672F5}" srcId="{25A73C55-A951-40E0-AFA9-C74E99D4AF2C}" destId="{23F3A2B1-11D2-43E9-9630-CB5A7F5FC20C}" srcOrd="6" destOrd="0" parTransId="{ADB090DD-13BD-4947-B1F4-6BBF8E967607}" sibTransId="{B1013953-1993-4873-BC98-14EFF26D2072}"/>
    <dgm:cxn modelId="{EBE46BA9-37C8-4DE6-AFF5-5403576404EC}" type="presOf" srcId="{25A73C55-A951-40E0-AFA9-C74E99D4AF2C}" destId="{09D0A88A-3491-4339-B99E-8EA878FB7BAB}" srcOrd="0" destOrd="0" presId="urn:microsoft.com/office/officeart/2005/8/layout/default"/>
    <dgm:cxn modelId="{2370C8B3-0DB1-4432-87BD-A5FB863DCDB9}" type="presOf" srcId="{487B547E-E239-4F8E-9558-AEFFAF0914A4}" destId="{5405F760-11CD-4E0F-A28E-F7E2D7928AA9}" srcOrd="0" destOrd="0" presId="urn:microsoft.com/office/officeart/2005/8/layout/default"/>
    <dgm:cxn modelId="{8901E6B3-C784-404D-8A4D-5CEA02E6663D}" srcId="{25A73C55-A951-40E0-AFA9-C74E99D4AF2C}" destId="{A9CD2E22-2C6B-4DB2-9FB8-8FC019E9CA4C}" srcOrd="9" destOrd="0" parTransId="{B52C024F-2D62-418F-A43E-1881D6FFE0EF}" sibTransId="{9A332375-2606-4D2A-802F-1D18D9AC5336}"/>
    <dgm:cxn modelId="{249D82BE-12D7-4AD1-9976-B180342A12E4}" srcId="{25A73C55-A951-40E0-AFA9-C74E99D4AF2C}" destId="{0CA24955-3766-4094-A297-62D7A59AF731}" srcOrd="5" destOrd="0" parTransId="{751063EC-0876-4245-A203-FFC7A9A5010E}" sibTransId="{B5419C61-3605-4489-86EB-3E717BC65898}"/>
    <dgm:cxn modelId="{191790C7-57AC-4E7C-B2C0-DE47598C44C9}" type="presOf" srcId="{9703E70C-019E-4157-BB19-A4DAAD2017F1}" destId="{3A35DB17-4A4F-4CBC-964C-2FE074ADF3C0}" srcOrd="0" destOrd="0" presId="urn:microsoft.com/office/officeart/2005/8/layout/default"/>
    <dgm:cxn modelId="{FD2494D0-5058-42E6-82E5-75CD034F9D4C}" type="presOf" srcId="{F5913FC2-D9FF-4855-8B58-622E3640DB99}" destId="{E4976528-7BF7-4E5E-85BC-70CF6CE80D45}" srcOrd="0" destOrd="0" presId="urn:microsoft.com/office/officeart/2005/8/layout/default"/>
    <dgm:cxn modelId="{2F88F5D1-0A3D-4719-9E92-03C6F6A0BF45}" srcId="{25A73C55-A951-40E0-AFA9-C74E99D4AF2C}" destId="{5F986EEA-ECF8-49CC-9127-C0F53C834726}" srcOrd="7" destOrd="0" parTransId="{D0627C62-468D-4202-A010-5FC2B0CCE7BD}" sibTransId="{C29EB347-C49F-4078-94E8-911561CC8FB9}"/>
    <dgm:cxn modelId="{8C53D7D2-A1B9-4E59-AF48-8EC3FB5B2B5E}" type="presOf" srcId="{23F3A2B1-11D2-43E9-9630-CB5A7F5FC20C}" destId="{B95C1447-7D77-4AFC-B955-F17D61AEC17A}" srcOrd="0" destOrd="0" presId="urn:microsoft.com/office/officeart/2005/8/layout/default"/>
    <dgm:cxn modelId="{ECA2B9D8-E6C3-4930-A090-3C40C3617E9C}" srcId="{25A73C55-A951-40E0-AFA9-C74E99D4AF2C}" destId="{487B547E-E239-4F8E-9558-AEFFAF0914A4}" srcOrd="11" destOrd="0" parTransId="{0FE51784-6542-462B-9FF3-BFE784BDEA9B}" sibTransId="{EC6073CC-279E-45A2-B275-810B1C696C55}"/>
    <dgm:cxn modelId="{1E39A0DA-78E6-49F3-A41E-88DA40E1EAF6}" type="presOf" srcId="{BA92F513-24FB-4870-A6F9-4CAF39F13969}" destId="{406BDAE6-81AD-47C7-8A03-645E1AF34DD8}" srcOrd="0" destOrd="0" presId="urn:microsoft.com/office/officeart/2005/8/layout/default"/>
    <dgm:cxn modelId="{9E90EBF6-A8D0-43BE-83BA-810A634E62DF}" type="presOf" srcId="{B816DFFE-4A43-43E2-8B1B-1968E592F2CE}" destId="{4E20CDA2-E25C-477D-9387-32E6FB491BE1}" srcOrd="0" destOrd="0" presId="urn:microsoft.com/office/officeart/2005/8/layout/default"/>
    <dgm:cxn modelId="{FD21D612-C861-42FE-9AD7-EC234AFE64D9}" type="presParOf" srcId="{09D0A88A-3491-4339-B99E-8EA878FB7BAB}" destId="{04F0FA22-E5DA-416D-A7CB-C6E68C986178}" srcOrd="0" destOrd="0" presId="urn:microsoft.com/office/officeart/2005/8/layout/default"/>
    <dgm:cxn modelId="{FEB3C2E9-C731-4B13-AA06-3E2C51633AA3}" type="presParOf" srcId="{09D0A88A-3491-4339-B99E-8EA878FB7BAB}" destId="{F5343E0B-ED1A-4CF4-9177-1F886CF46E9D}" srcOrd="1" destOrd="0" presId="urn:microsoft.com/office/officeart/2005/8/layout/default"/>
    <dgm:cxn modelId="{87FE8C1F-6EC1-4231-9D95-590A92323865}" type="presParOf" srcId="{09D0A88A-3491-4339-B99E-8EA878FB7BAB}" destId="{258619D8-70A0-4500-B793-CFDA987E8C06}" srcOrd="2" destOrd="0" presId="urn:microsoft.com/office/officeart/2005/8/layout/default"/>
    <dgm:cxn modelId="{5A2B6BE4-9FD3-431A-A5D8-D91BCE32F9F1}" type="presParOf" srcId="{09D0A88A-3491-4339-B99E-8EA878FB7BAB}" destId="{E47343E9-1A99-40C2-899D-BCC359FBC00E}" srcOrd="3" destOrd="0" presId="urn:microsoft.com/office/officeart/2005/8/layout/default"/>
    <dgm:cxn modelId="{AFEA6A17-0ECA-430D-8879-7A0E51C967B6}" type="presParOf" srcId="{09D0A88A-3491-4339-B99E-8EA878FB7BAB}" destId="{40BC44E3-CE28-444E-81BC-A470B004EB57}" srcOrd="4" destOrd="0" presId="urn:microsoft.com/office/officeart/2005/8/layout/default"/>
    <dgm:cxn modelId="{E4BE20B7-FC3A-4F1A-9BFF-EEAFA234CA34}" type="presParOf" srcId="{09D0A88A-3491-4339-B99E-8EA878FB7BAB}" destId="{B5361672-CA5E-4893-A084-9CC6EA45730C}" srcOrd="5" destOrd="0" presId="urn:microsoft.com/office/officeart/2005/8/layout/default"/>
    <dgm:cxn modelId="{4B5E4A57-6D95-4536-BC1A-04E67DC73ECB}" type="presParOf" srcId="{09D0A88A-3491-4339-B99E-8EA878FB7BAB}" destId="{28E4B303-BDC4-46C7-A931-7B8B038892C0}" srcOrd="6" destOrd="0" presId="urn:microsoft.com/office/officeart/2005/8/layout/default"/>
    <dgm:cxn modelId="{8FF7EFD9-6821-40A1-9471-FF0B1A206C21}" type="presParOf" srcId="{09D0A88A-3491-4339-B99E-8EA878FB7BAB}" destId="{6625C5F2-1DEE-4814-84A0-AAD0677381CF}" srcOrd="7" destOrd="0" presId="urn:microsoft.com/office/officeart/2005/8/layout/default"/>
    <dgm:cxn modelId="{E1D3202B-4491-4725-825D-4C2CDF6408B2}" type="presParOf" srcId="{09D0A88A-3491-4339-B99E-8EA878FB7BAB}" destId="{406BDAE6-81AD-47C7-8A03-645E1AF34DD8}" srcOrd="8" destOrd="0" presId="urn:microsoft.com/office/officeart/2005/8/layout/default"/>
    <dgm:cxn modelId="{DBF99A82-457D-4B22-937D-28D9A6CCE565}" type="presParOf" srcId="{09D0A88A-3491-4339-B99E-8EA878FB7BAB}" destId="{48DBCF7B-CBCF-464C-B44C-946AE70111FC}" srcOrd="9" destOrd="0" presId="urn:microsoft.com/office/officeart/2005/8/layout/default"/>
    <dgm:cxn modelId="{B26EA227-96DC-461F-B705-22BC3AD8DA42}" type="presParOf" srcId="{09D0A88A-3491-4339-B99E-8EA878FB7BAB}" destId="{93F344AC-783E-40D7-B612-82C66F452B1F}" srcOrd="10" destOrd="0" presId="urn:microsoft.com/office/officeart/2005/8/layout/default"/>
    <dgm:cxn modelId="{0D4C7A65-A748-4066-95B1-96BE508784EF}" type="presParOf" srcId="{09D0A88A-3491-4339-B99E-8EA878FB7BAB}" destId="{263592D3-5B1D-4171-8BE4-F8D29655275A}" srcOrd="11" destOrd="0" presId="urn:microsoft.com/office/officeart/2005/8/layout/default"/>
    <dgm:cxn modelId="{594BCA12-408D-4CCF-87E9-B16B8ECEE91D}" type="presParOf" srcId="{09D0A88A-3491-4339-B99E-8EA878FB7BAB}" destId="{B95C1447-7D77-4AFC-B955-F17D61AEC17A}" srcOrd="12" destOrd="0" presId="urn:microsoft.com/office/officeart/2005/8/layout/default"/>
    <dgm:cxn modelId="{FDBD6A0E-A5D8-4ED6-95F4-B3E2181DBDAF}" type="presParOf" srcId="{09D0A88A-3491-4339-B99E-8EA878FB7BAB}" destId="{59422A6A-F47D-4838-9E7D-614ED7C31DCE}" srcOrd="13" destOrd="0" presId="urn:microsoft.com/office/officeart/2005/8/layout/default"/>
    <dgm:cxn modelId="{1D61AE13-9E84-4AC2-AF83-DA52AF9FA821}" type="presParOf" srcId="{09D0A88A-3491-4339-B99E-8EA878FB7BAB}" destId="{1A8B0276-8609-402C-81A0-4684EA388E1F}" srcOrd="14" destOrd="0" presId="urn:microsoft.com/office/officeart/2005/8/layout/default"/>
    <dgm:cxn modelId="{C1A8E354-5615-4F50-8609-F1955C4E6296}" type="presParOf" srcId="{09D0A88A-3491-4339-B99E-8EA878FB7BAB}" destId="{2B0C5FD5-E9CF-4ACB-9D06-75FB470651DE}" srcOrd="15" destOrd="0" presId="urn:microsoft.com/office/officeart/2005/8/layout/default"/>
    <dgm:cxn modelId="{AF0C4E7E-A0ED-4697-98FB-1337F274D7DD}" type="presParOf" srcId="{09D0A88A-3491-4339-B99E-8EA878FB7BAB}" destId="{E4976528-7BF7-4E5E-85BC-70CF6CE80D45}" srcOrd="16" destOrd="0" presId="urn:microsoft.com/office/officeart/2005/8/layout/default"/>
    <dgm:cxn modelId="{1D36ED0A-2E22-482C-B9E4-5B719F500269}" type="presParOf" srcId="{09D0A88A-3491-4339-B99E-8EA878FB7BAB}" destId="{3C1F3FD2-109D-4EB9-81AD-27AC7571ECD9}" srcOrd="17" destOrd="0" presId="urn:microsoft.com/office/officeart/2005/8/layout/default"/>
    <dgm:cxn modelId="{5405BA73-0674-44EC-A75B-FFF6D83BF050}" type="presParOf" srcId="{09D0A88A-3491-4339-B99E-8EA878FB7BAB}" destId="{3EE865E7-7714-484D-A801-C1947BAEF7B1}" srcOrd="18" destOrd="0" presId="urn:microsoft.com/office/officeart/2005/8/layout/default"/>
    <dgm:cxn modelId="{6945EA88-77E7-48B6-9419-DC75C5F71D3D}" type="presParOf" srcId="{09D0A88A-3491-4339-B99E-8EA878FB7BAB}" destId="{42DF9EDE-0A60-41E4-B05F-A12C228B49C9}" srcOrd="19" destOrd="0" presId="urn:microsoft.com/office/officeart/2005/8/layout/default"/>
    <dgm:cxn modelId="{5096CA40-A83B-4B57-BB82-DBD10E593B6B}" type="presParOf" srcId="{09D0A88A-3491-4339-B99E-8EA878FB7BAB}" destId="{3A35DB17-4A4F-4CBC-964C-2FE074ADF3C0}" srcOrd="20" destOrd="0" presId="urn:microsoft.com/office/officeart/2005/8/layout/default"/>
    <dgm:cxn modelId="{BBF50010-A561-4D3B-BC4D-58786C50EDE6}" type="presParOf" srcId="{09D0A88A-3491-4339-B99E-8EA878FB7BAB}" destId="{20AE9E68-9DF2-433C-BDEC-3C4B7A8771C8}" srcOrd="21" destOrd="0" presId="urn:microsoft.com/office/officeart/2005/8/layout/default"/>
    <dgm:cxn modelId="{A5076EA2-18EB-4D58-8A16-900463E99C89}" type="presParOf" srcId="{09D0A88A-3491-4339-B99E-8EA878FB7BAB}" destId="{5405F760-11CD-4E0F-A28E-F7E2D7928AA9}" srcOrd="22" destOrd="0" presId="urn:microsoft.com/office/officeart/2005/8/layout/default"/>
    <dgm:cxn modelId="{C1A880AA-0B4A-44B7-A693-8B3AC724B54F}" type="presParOf" srcId="{09D0A88A-3491-4339-B99E-8EA878FB7BAB}" destId="{B503DEC3-85E7-417C-A7B2-30B81B3ABB5A}" srcOrd="23" destOrd="0" presId="urn:microsoft.com/office/officeart/2005/8/layout/default"/>
    <dgm:cxn modelId="{2CE0CDAE-770E-4501-A85F-C9EDA6B9030E}" type="presParOf" srcId="{09D0A88A-3491-4339-B99E-8EA878FB7BAB}" destId="{4E20CDA2-E25C-477D-9387-32E6FB491BE1}" srcOrd="24" destOrd="0" presId="urn:microsoft.com/office/officeart/2005/8/layout/default"/>
    <dgm:cxn modelId="{20C60DE1-C908-476A-A62C-63943A7B0E1D}" type="presParOf" srcId="{09D0A88A-3491-4339-B99E-8EA878FB7BAB}" destId="{D0EBBB13-CAE5-44F3-98A3-5785619B3383}" srcOrd="25" destOrd="0" presId="urn:microsoft.com/office/officeart/2005/8/layout/default"/>
    <dgm:cxn modelId="{A38DAA3F-3418-4A6D-BC3A-BF30236EFDC5}" type="presParOf" srcId="{09D0A88A-3491-4339-B99E-8EA878FB7BAB}" destId="{54C10F86-8DA6-4EE1-A9E9-B620FCAD9E41}" srcOrd="26" destOrd="0" presId="urn:microsoft.com/office/officeart/2005/8/layout/default"/>
    <dgm:cxn modelId="{E204FA25-EED5-4126-ACC3-7267E117217D}" type="presParOf" srcId="{09D0A88A-3491-4339-B99E-8EA878FB7BAB}" destId="{FC437A67-CE61-48AE-A5AF-574CF00653D9}" srcOrd="27" destOrd="0" presId="urn:microsoft.com/office/officeart/2005/8/layout/default"/>
    <dgm:cxn modelId="{AC0C5055-A9A4-40A9-BEA9-980483161226}" type="presParOf" srcId="{09D0A88A-3491-4339-B99E-8EA878FB7BAB}" destId="{79D552F7-AE97-417F-B7AA-7BB71D0AC5CF}" srcOrd="2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C211FE-3557-4193-B01E-278060427E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4647EF9-2D66-4482-A8AE-DAA7C2672AD0}">
      <dgm:prSet phldrT="[Texto]" custT="1"/>
      <dgm:spPr/>
      <dgm:t>
        <a:bodyPr/>
        <a:lstStyle/>
        <a:p>
          <a:r>
            <a:rPr lang="pt-BR" sz="1500" dirty="0">
              <a:latin typeface="Calibri" panose="020F0502020204030204" pitchFamily="34" charset="0"/>
              <a:cs typeface="Calibri" panose="020F0502020204030204" pitchFamily="34" charset="0"/>
            </a:rPr>
            <a:t>Recomendações</a:t>
          </a:r>
        </a:p>
      </dgm:t>
    </dgm:pt>
    <dgm:pt modelId="{C640AAE8-2B5D-4C36-97AE-C82CA9FA4E3F}" type="parTrans" cxnId="{5314CD46-2382-4639-BA43-E3B79CC0CC48}">
      <dgm:prSet/>
      <dgm:spPr/>
      <dgm:t>
        <a:bodyPr/>
        <a:lstStyle/>
        <a:p>
          <a:endParaRPr lang="pt-BR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E06659-A88E-43C9-8F9E-C00297542B4D}" type="sibTrans" cxnId="{5314CD46-2382-4639-BA43-E3B79CC0CC48}">
      <dgm:prSet/>
      <dgm:spPr/>
      <dgm:t>
        <a:bodyPr/>
        <a:lstStyle/>
        <a:p>
          <a:endParaRPr lang="pt-BR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AAC6A8-7B50-40F1-8ECA-B93D10ED5DF2}">
      <dgm:prSet phldrT="[Texto]" custT="1"/>
      <dgm:spPr/>
      <dgm:t>
        <a:bodyPr/>
        <a:lstStyle/>
        <a:p>
          <a:r>
            <a:rPr lang="pt-BR" sz="15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Toda competência é auditada antes do autorizo do faturamento, gerando um relatório mensal instruído no processo de pagamento.</a:t>
          </a:r>
          <a:endParaRPr lang="pt-B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5BDA8E-BFC2-4A67-8C24-75BEDA681415}" type="parTrans" cxnId="{184381C4-EE46-4100-B2AB-DBA003D14AF9}">
      <dgm:prSet/>
      <dgm:spPr/>
      <dgm:t>
        <a:bodyPr/>
        <a:lstStyle/>
        <a:p>
          <a:endParaRPr lang="pt-BR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7B95F3-45FE-4C02-8B28-17A01C215C33}" type="sibTrans" cxnId="{184381C4-EE46-4100-B2AB-DBA003D14AF9}">
      <dgm:prSet/>
      <dgm:spPr/>
      <dgm:t>
        <a:bodyPr/>
        <a:lstStyle/>
        <a:p>
          <a:endParaRPr lang="pt-BR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2519D7-562A-4937-84D7-F98612C606C7}">
      <dgm:prSet phldrT="[Texto]" custT="1"/>
      <dgm:spPr/>
      <dgm:t>
        <a:bodyPr/>
        <a:lstStyle/>
        <a:p>
          <a:r>
            <a:rPr lang="pt-BR" sz="1500" dirty="0">
              <a:latin typeface="Calibri" panose="020F0502020204030204" pitchFamily="34" charset="0"/>
              <a:cs typeface="Calibri" panose="020F0502020204030204" pitchFamily="34" charset="0"/>
            </a:rPr>
            <a:t>Encaminhamentos</a:t>
          </a:r>
        </a:p>
      </dgm:t>
    </dgm:pt>
    <dgm:pt modelId="{3BF86BD4-119D-4299-ACF5-E42BF88EC858}" type="parTrans" cxnId="{0BEE3017-06F1-4C4A-B478-6617CF86F23E}">
      <dgm:prSet/>
      <dgm:spPr/>
      <dgm:t>
        <a:bodyPr/>
        <a:lstStyle/>
        <a:p>
          <a:endParaRPr lang="pt-BR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E27B7BA-BCF3-4345-AD17-B0341952D8F7}" type="sibTrans" cxnId="{0BEE3017-06F1-4C4A-B478-6617CF86F23E}">
      <dgm:prSet/>
      <dgm:spPr/>
      <dgm:t>
        <a:bodyPr/>
        <a:lstStyle/>
        <a:p>
          <a:endParaRPr lang="pt-BR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3ACA81-07E7-4B31-9C97-180B44687CBE}">
      <dgm:prSet phldrT="[Texto]" custT="1"/>
      <dgm:spPr/>
      <dgm:t>
        <a:bodyPr/>
        <a:lstStyle/>
        <a:p>
          <a:r>
            <a:rPr lang="pt-BR" sz="15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Em caso de inconformidade, a inconsistência é relatada e o procedimento retirado do faturamento. O prestador fica ciente do ocorrido e toda a documentação fica instruída no processo de pagamento do ano de competência.</a:t>
          </a:r>
          <a:endParaRPr lang="pt-B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CD1C3A5-0106-4B25-9E4F-45C0E06E17F7}" type="parTrans" cxnId="{F18BF1FD-0FAE-481C-8EF5-D8912EF4DCB4}">
      <dgm:prSet/>
      <dgm:spPr/>
      <dgm:t>
        <a:bodyPr/>
        <a:lstStyle/>
        <a:p>
          <a:endParaRPr lang="pt-BR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E94831E-8952-4981-93B1-3C43CDAEE7F9}" type="sibTrans" cxnId="{F18BF1FD-0FAE-481C-8EF5-D8912EF4DCB4}">
      <dgm:prSet/>
      <dgm:spPr/>
      <dgm:t>
        <a:bodyPr/>
        <a:lstStyle/>
        <a:p>
          <a:endParaRPr lang="pt-BR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09A5A0-E454-4E51-8C50-C84A3C9DF2CC}" type="pres">
      <dgm:prSet presAssocID="{FAC211FE-3557-4193-B01E-278060427E40}" presName="linear" presStyleCnt="0">
        <dgm:presLayoutVars>
          <dgm:animLvl val="lvl"/>
          <dgm:resizeHandles val="exact"/>
        </dgm:presLayoutVars>
      </dgm:prSet>
      <dgm:spPr/>
    </dgm:pt>
    <dgm:pt modelId="{5239B164-1D2E-431A-95B3-C0297F4328E6}" type="pres">
      <dgm:prSet presAssocID="{C4647EF9-2D66-4482-A8AE-DAA7C2672AD0}" presName="parentText" presStyleLbl="node1" presStyleIdx="0" presStyleCnt="2" custScaleY="23285">
        <dgm:presLayoutVars>
          <dgm:chMax val="0"/>
          <dgm:bulletEnabled val="1"/>
        </dgm:presLayoutVars>
      </dgm:prSet>
      <dgm:spPr/>
    </dgm:pt>
    <dgm:pt modelId="{5782D705-A9B8-41F2-B6ED-B3AC66551F36}" type="pres">
      <dgm:prSet presAssocID="{C4647EF9-2D66-4482-A8AE-DAA7C2672AD0}" presName="childText" presStyleLbl="revTx" presStyleIdx="0" presStyleCnt="2">
        <dgm:presLayoutVars>
          <dgm:bulletEnabled val="1"/>
        </dgm:presLayoutVars>
      </dgm:prSet>
      <dgm:spPr/>
    </dgm:pt>
    <dgm:pt modelId="{C4F691E5-478C-42A9-BEE3-98D405A8CA25}" type="pres">
      <dgm:prSet presAssocID="{B02519D7-562A-4937-84D7-F98612C606C7}" presName="parentText" presStyleLbl="node1" presStyleIdx="1" presStyleCnt="2" custScaleY="25341">
        <dgm:presLayoutVars>
          <dgm:chMax val="0"/>
          <dgm:bulletEnabled val="1"/>
        </dgm:presLayoutVars>
      </dgm:prSet>
      <dgm:spPr/>
    </dgm:pt>
    <dgm:pt modelId="{41E91882-9C79-48DD-8C7A-86A5EB2067EF}" type="pres">
      <dgm:prSet presAssocID="{B02519D7-562A-4937-84D7-F98612C606C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5C7E703-B9DE-46BE-9A4C-A41CE1C20D22}" type="presOf" srcId="{2F3ACA81-07E7-4B31-9C97-180B44687CBE}" destId="{41E91882-9C79-48DD-8C7A-86A5EB2067EF}" srcOrd="0" destOrd="0" presId="urn:microsoft.com/office/officeart/2005/8/layout/vList2"/>
    <dgm:cxn modelId="{6CADF210-9A26-4A02-A6D7-0B86CCF2E11B}" type="presOf" srcId="{4BAAC6A8-7B50-40F1-8ECA-B93D10ED5DF2}" destId="{5782D705-A9B8-41F2-B6ED-B3AC66551F36}" srcOrd="0" destOrd="0" presId="urn:microsoft.com/office/officeart/2005/8/layout/vList2"/>
    <dgm:cxn modelId="{61EC3214-C676-4E0F-A415-B3C2F6C41891}" type="presOf" srcId="{C4647EF9-2D66-4482-A8AE-DAA7C2672AD0}" destId="{5239B164-1D2E-431A-95B3-C0297F4328E6}" srcOrd="0" destOrd="0" presId="urn:microsoft.com/office/officeart/2005/8/layout/vList2"/>
    <dgm:cxn modelId="{0BEE3017-06F1-4C4A-B478-6617CF86F23E}" srcId="{FAC211FE-3557-4193-B01E-278060427E40}" destId="{B02519D7-562A-4937-84D7-F98612C606C7}" srcOrd="1" destOrd="0" parTransId="{3BF86BD4-119D-4299-ACF5-E42BF88EC858}" sibTransId="{DE27B7BA-BCF3-4345-AD17-B0341952D8F7}"/>
    <dgm:cxn modelId="{5314CD46-2382-4639-BA43-E3B79CC0CC48}" srcId="{FAC211FE-3557-4193-B01E-278060427E40}" destId="{C4647EF9-2D66-4482-A8AE-DAA7C2672AD0}" srcOrd="0" destOrd="0" parTransId="{C640AAE8-2B5D-4C36-97AE-C82CA9FA4E3F}" sibTransId="{D7E06659-A88E-43C9-8F9E-C00297542B4D}"/>
    <dgm:cxn modelId="{D52FA683-AB50-4774-B46C-E2279B7B8E3F}" type="presOf" srcId="{B02519D7-562A-4937-84D7-F98612C606C7}" destId="{C4F691E5-478C-42A9-BEE3-98D405A8CA25}" srcOrd="0" destOrd="0" presId="urn:microsoft.com/office/officeart/2005/8/layout/vList2"/>
    <dgm:cxn modelId="{184381C4-EE46-4100-B2AB-DBA003D14AF9}" srcId="{C4647EF9-2D66-4482-A8AE-DAA7C2672AD0}" destId="{4BAAC6A8-7B50-40F1-8ECA-B93D10ED5DF2}" srcOrd="0" destOrd="0" parTransId="{5F5BDA8E-BFC2-4A67-8C24-75BEDA681415}" sibTransId="{637B95F3-45FE-4C02-8B28-17A01C215C33}"/>
    <dgm:cxn modelId="{D65534FA-C885-45A0-998A-18BDBC74CBD9}" type="presOf" srcId="{FAC211FE-3557-4193-B01E-278060427E40}" destId="{6C09A5A0-E454-4E51-8C50-C84A3C9DF2CC}" srcOrd="0" destOrd="0" presId="urn:microsoft.com/office/officeart/2005/8/layout/vList2"/>
    <dgm:cxn modelId="{F18BF1FD-0FAE-481C-8EF5-D8912EF4DCB4}" srcId="{B02519D7-562A-4937-84D7-F98612C606C7}" destId="{2F3ACA81-07E7-4B31-9C97-180B44687CBE}" srcOrd="0" destOrd="0" parTransId="{ECD1C3A5-0106-4B25-9E4F-45C0E06E17F7}" sibTransId="{DE94831E-8952-4981-93B1-3C43CDAEE7F9}"/>
    <dgm:cxn modelId="{8036DFD5-F50C-41E1-8A7A-00DEB079FE8C}" type="presParOf" srcId="{6C09A5A0-E454-4E51-8C50-C84A3C9DF2CC}" destId="{5239B164-1D2E-431A-95B3-C0297F4328E6}" srcOrd="0" destOrd="0" presId="urn:microsoft.com/office/officeart/2005/8/layout/vList2"/>
    <dgm:cxn modelId="{7BE9F4A5-DA6B-4CA7-B7F0-0D0ADB5DC1C5}" type="presParOf" srcId="{6C09A5A0-E454-4E51-8C50-C84A3C9DF2CC}" destId="{5782D705-A9B8-41F2-B6ED-B3AC66551F36}" srcOrd="1" destOrd="0" presId="urn:microsoft.com/office/officeart/2005/8/layout/vList2"/>
    <dgm:cxn modelId="{84F86104-9BEA-4838-AF2D-1B960820990E}" type="presParOf" srcId="{6C09A5A0-E454-4E51-8C50-C84A3C9DF2CC}" destId="{C4F691E5-478C-42A9-BEE3-98D405A8CA25}" srcOrd="2" destOrd="0" presId="urn:microsoft.com/office/officeart/2005/8/layout/vList2"/>
    <dgm:cxn modelId="{095B3629-8E4F-4303-A092-9D320712D30D}" type="presParOf" srcId="{6C09A5A0-E454-4E51-8C50-C84A3C9DF2CC}" destId="{41E91882-9C79-48DD-8C7A-86A5EB2067E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615C7-EE6F-4BDB-95B6-8E405C8325A7}">
      <dsp:nvSpPr>
        <dsp:cNvPr id="0" name=""/>
        <dsp:cNvSpPr/>
      </dsp:nvSpPr>
      <dsp:spPr>
        <a:xfrm>
          <a:off x="2470" y="0"/>
          <a:ext cx="2424516" cy="4662535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Exames de imagem</a:t>
          </a:r>
        </a:p>
      </dsp:txBody>
      <dsp:txXfrm>
        <a:off x="2470" y="0"/>
        <a:ext cx="2424516" cy="1398760"/>
      </dsp:txXfrm>
    </dsp:sp>
    <dsp:sp modelId="{9656ADF1-5809-47BE-B692-8E7F95D3EDDE}">
      <dsp:nvSpPr>
        <dsp:cNvPr id="0" name=""/>
        <dsp:cNvSpPr/>
      </dsp:nvSpPr>
      <dsp:spPr>
        <a:xfrm>
          <a:off x="253980" y="1274276"/>
          <a:ext cx="1939612" cy="1269750"/>
        </a:xfrm>
        <a:prstGeom prst="roundRect">
          <a:avLst>
            <a:gd name="adj" fmla="val 10000"/>
          </a:avLst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Calibri" panose="020F0502020204030204" pitchFamily="34" charset="0"/>
              <a:cs typeface="Calibri" panose="020F0502020204030204" pitchFamily="34" charset="0"/>
            </a:rPr>
            <a:t>25.410 exames realizados atendendo a 66 municípios.</a:t>
          </a:r>
        </a:p>
      </dsp:txBody>
      <dsp:txXfrm>
        <a:off x="291170" y="1311466"/>
        <a:ext cx="1865232" cy="1195370"/>
      </dsp:txXfrm>
    </dsp:sp>
    <dsp:sp modelId="{981EC78B-2B88-4076-BB5B-741E595C246E}">
      <dsp:nvSpPr>
        <dsp:cNvPr id="0" name=""/>
        <dsp:cNvSpPr/>
      </dsp:nvSpPr>
      <dsp:spPr>
        <a:xfrm>
          <a:off x="2608825" y="0"/>
          <a:ext cx="2424516" cy="4662535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>
              <a:latin typeface="Calibri" panose="020F0502020204030204" pitchFamily="34" charset="0"/>
              <a:cs typeface="Calibri" panose="020F0502020204030204" pitchFamily="34" charset="0"/>
            </a:rPr>
            <a:t>Cirurgias hospitalares</a:t>
          </a:r>
        </a:p>
      </dsp:txBody>
      <dsp:txXfrm>
        <a:off x="2608825" y="0"/>
        <a:ext cx="2424516" cy="1398760"/>
      </dsp:txXfrm>
    </dsp:sp>
    <dsp:sp modelId="{AD368446-AFD1-4B2F-98C9-3B3A4A8D799E}">
      <dsp:nvSpPr>
        <dsp:cNvPr id="0" name=""/>
        <dsp:cNvSpPr/>
      </dsp:nvSpPr>
      <dsp:spPr>
        <a:xfrm>
          <a:off x="5215180" y="0"/>
          <a:ext cx="2424516" cy="4662535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>
              <a:latin typeface="Calibri" panose="020F0502020204030204" pitchFamily="34" charset="0"/>
              <a:cs typeface="Calibri" panose="020F0502020204030204" pitchFamily="34" charset="0"/>
            </a:rPr>
            <a:t>OPM</a:t>
          </a:r>
        </a:p>
      </dsp:txBody>
      <dsp:txXfrm>
        <a:off x="5215180" y="0"/>
        <a:ext cx="2424516" cy="1398760"/>
      </dsp:txXfrm>
    </dsp:sp>
    <dsp:sp modelId="{5DE05F1E-CAF7-4F4D-AC80-1174E31C2D85}">
      <dsp:nvSpPr>
        <dsp:cNvPr id="0" name=""/>
        <dsp:cNvSpPr/>
      </dsp:nvSpPr>
      <dsp:spPr>
        <a:xfrm>
          <a:off x="5466670" y="1276534"/>
          <a:ext cx="1939612" cy="1270811"/>
        </a:xfrm>
        <a:prstGeom prst="roundRect">
          <a:avLst>
            <a:gd name="adj" fmla="val 10000"/>
          </a:avLst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Calibri" panose="020F0502020204030204" pitchFamily="34" charset="0"/>
              <a:cs typeface="Calibri" panose="020F0502020204030204" pitchFamily="34" charset="0"/>
            </a:rPr>
            <a:t>7.136 procedimentos realizados atendendo a 72 municípios.</a:t>
          </a:r>
        </a:p>
      </dsp:txBody>
      <dsp:txXfrm>
        <a:off x="5503891" y="1313755"/>
        <a:ext cx="1865170" cy="1196369"/>
      </dsp:txXfrm>
    </dsp:sp>
    <dsp:sp modelId="{CEC7F2C9-E3E9-4495-8893-7C4018DFEC60}">
      <dsp:nvSpPr>
        <dsp:cNvPr id="0" name=""/>
        <dsp:cNvSpPr/>
      </dsp:nvSpPr>
      <dsp:spPr>
        <a:xfrm>
          <a:off x="7821535" y="0"/>
          <a:ext cx="2424516" cy="4662535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>
              <a:latin typeface="Calibri" panose="020F0502020204030204" pitchFamily="34" charset="0"/>
              <a:cs typeface="Calibri" panose="020F0502020204030204" pitchFamily="34" charset="0"/>
            </a:rPr>
            <a:t>TRS</a:t>
          </a:r>
        </a:p>
      </dsp:txBody>
      <dsp:txXfrm>
        <a:off x="7821535" y="0"/>
        <a:ext cx="2424516" cy="1398760"/>
      </dsp:txXfrm>
    </dsp:sp>
    <dsp:sp modelId="{000BE291-E25D-41BD-94B5-0402DD7FF035}">
      <dsp:nvSpPr>
        <dsp:cNvPr id="0" name=""/>
        <dsp:cNvSpPr/>
      </dsp:nvSpPr>
      <dsp:spPr>
        <a:xfrm>
          <a:off x="8073025" y="1276534"/>
          <a:ext cx="1939612" cy="1270811"/>
        </a:xfrm>
        <a:prstGeom prst="roundRect">
          <a:avLst>
            <a:gd name="adj" fmla="val 10000"/>
          </a:avLst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Calibri" panose="020F0502020204030204" pitchFamily="34" charset="0"/>
              <a:cs typeface="Calibri" panose="020F0502020204030204" pitchFamily="34" charset="0"/>
            </a:rPr>
            <a:t>8.550 procedimentos realizados atendendo a 5 municípios.</a:t>
          </a:r>
        </a:p>
      </dsp:txBody>
      <dsp:txXfrm>
        <a:off x="8110246" y="1313755"/>
        <a:ext cx="1865170" cy="1196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0FA22-E5DA-416D-A7CB-C6E68C986178}">
      <dsp:nvSpPr>
        <dsp:cNvPr id="0" name=""/>
        <dsp:cNvSpPr/>
      </dsp:nvSpPr>
      <dsp:spPr>
        <a:xfrm>
          <a:off x="2882" y="128552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CNL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9900020504/2024</a:t>
          </a:r>
          <a:endParaRPr lang="pt-BR" sz="1200" b="0" i="0" u="none" strike="noStrike" kern="1200" dirty="0">
            <a:solidFill>
              <a:schemeClr val="bg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82" y="128552"/>
        <a:ext cx="1560776" cy="936465"/>
      </dsp:txXfrm>
    </dsp:sp>
    <dsp:sp modelId="{258619D8-70A0-4500-B793-CFDA987E8C06}">
      <dsp:nvSpPr>
        <dsp:cNvPr id="0" name=""/>
        <dsp:cNvSpPr/>
      </dsp:nvSpPr>
      <dsp:spPr>
        <a:xfrm>
          <a:off x="1719736" y="128552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PROIMAGEM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9900020540/2024</a:t>
          </a:r>
          <a:endParaRPr lang="pt-BR" sz="13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19736" y="128552"/>
        <a:ext cx="1560776" cy="936465"/>
      </dsp:txXfrm>
    </dsp:sp>
    <dsp:sp modelId="{40BC44E3-CE28-444E-81BC-A470B004EB57}">
      <dsp:nvSpPr>
        <dsp:cNvPr id="0" name=""/>
        <dsp:cNvSpPr/>
      </dsp:nvSpPr>
      <dsp:spPr>
        <a:xfrm>
          <a:off x="3436590" y="128552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AFAC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9900020482/2024</a:t>
          </a:r>
          <a:endParaRPr lang="pt-BR" sz="1300" b="1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36590" y="128552"/>
        <a:ext cx="1560776" cy="936465"/>
      </dsp:txXfrm>
    </dsp:sp>
    <dsp:sp modelId="{28E4B303-BDC4-46C7-A931-7B8B038892C0}">
      <dsp:nvSpPr>
        <dsp:cNvPr id="0" name=""/>
        <dsp:cNvSpPr/>
      </dsp:nvSpPr>
      <dsp:spPr>
        <a:xfrm>
          <a:off x="5153444" y="128552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AFR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9900020479/2024</a:t>
          </a:r>
          <a:endParaRPr lang="pt-BR" sz="1300" b="1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53444" y="128552"/>
        <a:ext cx="1560776" cy="936465"/>
      </dsp:txXfrm>
    </dsp:sp>
    <dsp:sp modelId="{406BDAE6-81AD-47C7-8A03-645E1AF34DD8}">
      <dsp:nvSpPr>
        <dsp:cNvPr id="0" name=""/>
        <dsp:cNvSpPr/>
      </dsp:nvSpPr>
      <dsp:spPr>
        <a:xfrm>
          <a:off x="6870298" y="128552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CRI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9900020517/2024</a:t>
          </a:r>
          <a:endParaRPr lang="pt-BR" sz="13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870298" y="128552"/>
        <a:ext cx="1560776" cy="936465"/>
      </dsp:txXfrm>
    </dsp:sp>
    <dsp:sp modelId="{93F344AC-783E-40D7-B612-82C66F452B1F}">
      <dsp:nvSpPr>
        <dsp:cNvPr id="0" name=""/>
        <dsp:cNvSpPr/>
      </dsp:nvSpPr>
      <dsp:spPr>
        <a:xfrm>
          <a:off x="2882" y="1221096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APADA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9900020487/2024 - Reabilitação Auditiva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9900020489/2024 - Exames e Diagnose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9900020492/2024 - Reabilitação Intelectual</a:t>
          </a:r>
          <a:endParaRPr lang="pt-BR" sz="700" u="none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82" y="1221096"/>
        <a:ext cx="1560776" cy="936465"/>
      </dsp:txXfrm>
    </dsp:sp>
    <dsp:sp modelId="{B95C1447-7D77-4AFC-B955-F17D61AEC17A}">
      <dsp:nvSpPr>
        <dsp:cNvPr id="0" name=""/>
        <dsp:cNvSpPr/>
      </dsp:nvSpPr>
      <dsp:spPr>
        <a:xfrm>
          <a:off x="1719736" y="1221096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APAE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9900020495/2024 - Reabilitação Intelectual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9900020501/2024 - Reabilitação Física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8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19736" y="1221096"/>
        <a:ext cx="1560776" cy="936465"/>
      </dsp:txXfrm>
    </dsp:sp>
    <dsp:sp modelId="{1A8B0276-8609-402C-81A0-4684EA388E1F}">
      <dsp:nvSpPr>
        <dsp:cNvPr id="0" name=""/>
        <dsp:cNvSpPr/>
      </dsp:nvSpPr>
      <dsp:spPr>
        <a:xfrm>
          <a:off x="3436590" y="1221096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HOSB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9900020520/2024</a:t>
          </a:r>
          <a:endParaRPr lang="pt-BR" sz="13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36590" y="1221096"/>
        <a:ext cx="1560776" cy="936465"/>
      </dsp:txXfrm>
    </dsp:sp>
    <dsp:sp modelId="{E4976528-7BF7-4E5E-85BC-70CF6CE80D45}">
      <dsp:nvSpPr>
        <dsp:cNvPr id="0" name=""/>
        <dsp:cNvSpPr/>
      </dsp:nvSpPr>
      <dsp:spPr>
        <a:xfrm>
          <a:off x="5153444" y="1221096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DAVITA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9900020513/2024</a:t>
          </a:r>
          <a:endParaRPr lang="pt-BR" sz="13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53444" y="1221096"/>
        <a:ext cx="1560776" cy="936465"/>
      </dsp:txXfrm>
    </dsp:sp>
    <dsp:sp modelId="{3EE865E7-7714-484D-A801-C1947BAEF7B1}">
      <dsp:nvSpPr>
        <dsp:cNvPr id="0" name=""/>
        <dsp:cNvSpPr/>
      </dsp:nvSpPr>
      <dsp:spPr>
        <a:xfrm>
          <a:off x="6870298" y="1221096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APN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9900020452/2024</a:t>
          </a:r>
          <a:endParaRPr lang="pt-BR" sz="13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870298" y="1221096"/>
        <a:ext cx="1560776" cy="936465"/>
      </dsp:txXfrm>
    </dsp:sp>
    <dsp:sp modelId="{3A35DB17-4A4F-4CBC-964C-2FE074ADF3C0}">
      <dsp:nvSpPr>
        <dsp:cNvPr id="0" name=""/>
        <dsp:cNvSpPr/>
      </dsp:nvSpPr>
      <dsp:spPr>
        <a:xfrm>
          <a:off x="2882" y="2313639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CAZES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9900020535/2024</a:t>
          </a:r>
          <a:endParaRPr lang="pt-BR" sz="13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82" y="2313639"/>
        <a:ext cx="1560776" cy="936465"/>
      </dsp:txXfrm>
    </dsp:sp>
    <dsp:sp modelId="{5405F760-11CD-4E0F-A28E-F7E2D7928AA9}">
      <dsp:nvSpPr>
        <dsp:cNvPr id="0" name=""/>
        <dsp:cNvSpPr/>
      </dsp:nvSpPr>
      <dsp:spPr>
        <a:xfrm>
          <a:off x="1719736" y="2313639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UROCENTRO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9900020533/2024</a:t>
          </a:r>
          <a:endParaRPr lang="pt-BR" sz="13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19736" y="2313639"/>
        <a:ext cx="1560776" cy="936465"/>
      </dsp:txXfrm>
    </dsp:sp>
    <dsp:sp modelId="{4E20CDA2-E25C-477D-9387-32E6FB491BE1}">
      <dsp:nvSpPr>
        <dsp:cNvPr id="0" name=""/>
        <dsp:cNvSpPr/>
      </dsp:nvSpPr>
      <dsp:spPr>
        <a:xfrm>
          <a:off x="3436590" y="2313639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IBAP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9900020522/2024 - Oftalmo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9900020528/2024 - OCT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9900020530/2024 - Intravítrea</a:t>
          </a:r>
          <a:endParaRPr lang="pt-BR" sz="900" u="none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36590" y="2313639"/>
        <a:ext cx="1560776" cy="936465"/>
      </dsp:txXfrm>
    </dsp:sp>
    <dsp:sp modelId="{54C10F86-8DA6-4EE1-A9E9-B620FCAD9E41}">
      <dsp:nvSpPr>
        <dsp:cNvPr id="0" name=""/>
        <dsp:cNvSpPr/>
      </dsp:nvSpPr>
      <dsp:spPr>
        <a:xfrm>
          <a:off x="5153444" y="2313639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BLESSING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9900020543/2024</a:t>
          </a:r>
          <a:endParaRPr lang="pt-BR" sz="13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53444" y="2313639"/>
        <a:ext cx="1560776" cy="936465"/>
      </dsp:txXfrm>
    </dsp:sp>
    <dsp:sp modelId="{79D552F7-AE97-417F-B7AA-7BB71D0AC5CF}">
      <dsp:nvSpPr>
        <dsp:cNvPr id="0" name=""/>
        <dsp:cNvSpPr/>
      </dsp:nvSpPr>
      <dsp:spPr>
        <a:xfrm>
          <a:off x="6870298" y="2313639"/>
          <a:ext cx="1560776" cy="93646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rPr>
            <a:t>DOM BOSCO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9900020547/2024</a:t>
          </a:r>
          <a:endParaRPr lang="pt-BR" sz="1300" kern="1200" dirty="0">
            <a:solidFill>
              <a:schemeClr val="bg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870298" y="2313639"/>
        <a:ext cx="1560776" cy="9364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9B164-1D2E-431A-95B3-C0297F4328E6}">
      <dsp:nvSpPr>
        <dsp:cNvPr id="0" name=""/>
        <dsp:cNvSpPr/>
      </dsp:nvSpPr>
      <dsp:spPr>
        <a:xfrm>
          <a:off x="0" y="20099"/>
          <a:ext cx="3197884" cy="2789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latin typeface="Calibri" panose="020F0502020204030204" pitchFamily="34" charset="0"/>
              <a:cs typeface="Calibri" panose="020F0502020204030204" pitchFamily="34" charset="0"/>
            </a:rPr>
            <a:t>Recomendações</a:t>
          </a:r>
        </a:p>
      </dsp:txBody>
      <dsp:txXfrm>
        <a:off x="13618" y="33717"/>
        <a:ext cx="3170648" cy="251736"/>
      </dsp:txXfrm>
    </dsp:sp>
    <dsp:sp modelId="{5782D705-A9B8-41F2-B6ED-B3AC66551F36}">
      <dsp:nvSpPr>
        <dsp:cNvPr id="0" name=""/>
        <dsp:cNvSpPr/>
      </dsp:nvSpPr>
      <dsp:spPr>
        <a:xfrm>
          <a:off x="0" y="299072"/>
          <a:ext cx="3197884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33" tIns="19050" rIns="10668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Toda competência é auditada antes do autorizo do faturamento, gerando um relatório mensal instruído no processo de pagamento.</a:t>
          </a:r>
          <a:endParaRPr lang="pt-B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99072"/>
        <a:ext cx="3197884" cy="1059840"/>
      </dsp:txXfrm>
    </dsp:sp>
    <dsp:sp modelId="{C4F691E5-478C-42A9-BEE3-98D405A8CA25}">
      <dsp:nvSpPr>
        <dsp:cNvPr id="0" name=""/>
        <dsp:cNvSpPr/>
      </dsp:nvSpPr>
      <dsp:spPr>
        <a:xfrm>
          <a:off x="0" y="1358912"/>
          <a:ext cx="3197884" cy="3036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latin typeface="Calibri" panose="020F0502020204030204" pitchFamily="34" charset="0"/>
              <a:cs typeface="Calibri" panose="020F0502020204030204" pitchFamily="34" charset="0"/>
            </a:rPr>
            <a:t>Encaminhamentos</a:t>
          </a:r>
        </a:p>
      </dsp:txBody>
      <dsp:txXfrm>
        <a:off x="14821" y="1373733"/>
        <a:ext cx="3168242" cy="273963"/>
      </dsp:txXfrm>
    </dsp:sp>
    <dsp:sp modelId="{41E91882-9C79-48DD-8C7A-86A5EB2067EF}">
      <dsp:nvSpPr>
        <dsp:cNvPr id="0" name=""/>
        <dsp:cNvSpPr/>
      </dsp:nvSpPr>
      <dsp:spPr>
        <a:xfrm>
          <a:off x="0" y="1662518"/>
          <a:ext cx="3197884" cy="1523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533" tIns="19050" rIns="10668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b="0" i="0" u="none" strike="noStrike" kern="12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Em caso de inconformidade, a inconsistência é relatada e o procedimento retirado do faturamento. O prestador fica ciente do ocorrido e toda a documentação fica instruída no processo de pagamento do ano de competência.</a:t>
          </a:r>
          <a:endParaRPr lang="pt-B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62518"/>
        <a:ext cx="3197884" cy="1523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0.16522</cdr:x>
      <cdr:y>0.02812</cdr:y>
    </cdr:from>
    <cdr:to>
      <cdr:x>0.88136</cdr:x>
      <cdr:y>0.11664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147634" y="131940"/>
          <a:ext cx="4974336" cy="415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t" anchorCtr="0">
          <a:normAutofit/>
        </a:bodyPr>
        <a:lstStyle xmlns:a="http://schemas.openxmlformats.org/drawingml/2006/main"/>
        <a:p xmlns:a="http://schemas.openxmlformats.org/drawingml/2006/main">
          <a:pPr algn="l"/>
          <a:endParaRPr lang="pt-BR" sz="1100" dirty="0">
            <a:latin typeface="AmsiProCond-Light" panose="020B0A060202010101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0.0264</cdr:x>
      <cdr:y>0</cdr:y>
    </cdr:from>
    <cdr:to>
      <cdr:x>1</cdr:x>
      <cdr:y>0.12213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13892" y="0"/>
          <a:ext cx="4200201" cy="4262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/>
          <a:endParaRPr lang="pt-BR" sz="2170" b="1" dirty="0">
            <a:solidFill>
              <a:schemeClr val="bg2"/>
            </a:solidFill>
            <a:latin typeface="+mn-lt"/>
            <a:ea typeface="Roboto Light" panose="02000000000000000000" pitchFamily="2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5FC2BAA2-B325-4622-81F3-82F80DDAB7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9059" tIns="49530" rIns="99059" bIns="49530" rtlCol="0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5C82D8D-3F59-45C5-A1DE-3CFB182997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59" tIns="49530" rIns="99059" bIns="49530" rtlCol="0"/>
          <a:lstStyle>
            <a:lvl1pPr algn="r">
              <a:defRPr sz="1300"/>
            </a:lvl1pPr>
          </a:lstStyle>
          <a:p>
            <a:fld id="{E77CC542-D108-45CF-9C5A-8C7ED64915EB}" type="datetimeFigureOut">
              <a:rPr lang="pt-BR" smtClean="0"/>
              <a:t>12/11/2024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D38E21-2BA3-4F21-BBFD-7A459E90F5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721110"/>
            <a:ext cx="3078427" cy="513507"/>
          </a:xfrm>
          <a:prstGeom prst="rect">
            <a:avLst/>
          </a:prstGeom>
        </p:spPr>
        <p:txBody>
          <a:bodyPr vert="horz" lIns="99059" tIns="49530" rIns="99059" bIns="49530" rtlCol="0" anchor="b"/>
          <a:lstStyle>
            <a:lvl1pPr algn="l">
              <a:defRPr sz="1300"/>
            </a:lvl1pPr>
          </a:lstStyle>
          <a:p>
            <a:r>
              <a:rPr lang="pt-BR" dirty="0"/>
              <a:t>oioioioioioioi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7C8341-BC5B-461D-BC83-6922D0F630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4" y="9721110"/>
            <a:ext cx="3078427" cy="513507"/>
          </a:xfrm>
          <a:prstGeom prst="rect">
            <a:avLst/>
          </a:prstGeom>
        </p:spPr>
        <p:txBody>
          <a:bodyPr vert="horz" lIns="99059" tIns="49530" rIns="99059" bIns="49530" rtlCol="0" anchor="b"/>
          <a:lstStyle>
            <a:lvl1pPr algn="r">
              <a:defRPr sz="1300"/>
            </a:lvl1pPr>
          </a:lstStyle>
          <a:p>
            <a:fld id="{F5D95821-BA00-4C45-A790-F0CCC8A7A0F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602812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3508"/>
          </a:xfrm>
          <a:prstGeom prst="rect">
            <a:avLst/>
          </a:prstGeom>
        </p:spPr>
        <p:txBody>
          <a:bodyPr vert="horz" lIns="99059" tIns="49530" rIns="99059" bIns="49530" rtlCol="0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59" tIns="49530" rIns="99059" bIns="49530" rtlCol="0"/>
          <a:lstStyle>
            <a:lvl1pPr algn="r">
              <a:defRPr sz="1300"/>
            </a:lvl1pPr>
          </a:lstStyle>
          <a:p>
            <a:fld id="{9967E4CB-BCA7-4D5E-98C5-39A2AC62B8F1}" type="datetimeFigureOut">
              <a:rPr lang="pt-BR" smtClean="0"/>
              <a:t>12/11/2024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9" tIns="49530" rIns="99059" bIns="4953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59" tIns="49530" rIns="99059" bIns="4953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721110"/>
            <a:ext cx="3078427" cy="513507"/>
          </a:xfrm>
          <a:prstGeom prst="rect">
            <a:avLst/>
          </a:prstGeom>
        </p:spPr>
        <p:txBody>
          <a:bodyPr vert="horz" lIns="99059" tIns="49530" rIns="99059" bIns="49530" rtlCol="0" anchor="b"/>
          <a:lstStyle>
            <a:lvl1pPr algn="l">
              <a:defRPr sz="1300"/>
            </a:lvl1pPr>
          </a:lstStyle>
          <a:p>
            <a:r>
              <a:rPr lang="pt-BR" dirty="0"/>
              <a:t>oioioioioioioi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4" y="9721110"/>
            <a:ext cx="3078427" cy="513507"/>
          </a:xfrm>
          <a:prstGeom prst="rect">
            <a:avLst/>
          </a:prstGeom>
        </p:spPr>
        <p:txBody>
          <a:bodyPr vert="horz" lIns="99059" tIns="49530" rIns="99059" bIns="49530" rtlCol="0" anchor="b"/>
          <a:lstStyle>
            <a:lvl1pPr algn="r">
              <a:defRPr sz="1300"/>
            </a:lvl1pPr>
          </a:lstStyle>
          <a:p>
            <a:fld id="{ECB61191-467F-4194-A6FE-D54D76582AD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762008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oioioioioioioi</a:t>
            </a:r>
          </a:p>
        </p:txBody>
      </p:sp>
    </p:spTree>
    <p:extLst>
      <p:ext uri="{BB962C8B-B14F-4D97-AF65-F5344CB8AC3E}">
        <p14:creationId xmlns:p14="http://schemas.microsoft.com/office/powerpoint/2010/main" val="43864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dirty="0"/>
              <a:t>oioioioioioioi</a:t>
            </a:r>
          </a:p>
        </p:txBody>
      </p:sp>
    </p:spTree>
    <p:extLst>
      <p:ext uri="{BB962C8B-B14F-4D97-AF65-F5344CB8AC3E}">
        <p14:creationId xmlns:p14="http://schemas.microsoft.com/office/powerpoint/2010/main" val="23420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rgbClr val="2D4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9287" y="1993789"/>
            <a:ext cx="8680173" cy="2883011"/>
          </a:xfrm>
          <a:prstGeom prst="rect">
            <a:avLst/>
          </a:prstGeom>
        </p:spPr>
        <p:txBody>
          <a:bodyPr anchor="ctr" anchorCtr="1"/>
          <a:lstStyle>
            <a:lvl1pPr algn="ctr">
              <a:defRPr sz="7200"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542" y="4887071"/>
            <a:ext cx="8680173" cy="722905"/>
          </a:xfrm>
          <a:prstGeom prst="rect">
            <a:avLst/>
          </a:prstGeom>
        </p:spPr>
        <p:txBody>
          <a:bodyPr anchor="ctr" anchorCtr="1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  <a:latin typeface="AmsiProCond-Regular" panose="020B0A060202010101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0EEC53A-2227-4183-8CFB-7450509FC2E3}"/>
              </a:ext>
            </a:extLst>
          </p:cNvPr>
          <p:cNvSpPr/>
          <p:nvPr userDrawn="1"/>
        </p:nvSpPr>
        <p:spPr>
          <a:xfrm>
            <a:off x="1749286" y="1948070"/>
            <a:ext cx="8680173" cy="45719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945579B-90AA-450B-9CB7-9E0054FF1700}"/>
              </a:ext>
            </a:extLst>
          </p:cNvPr>
          <p:cNvSpPr/>
          <p:nvPr userDrawn="1"/>
        </p:nvSpPr>
        <p:spPr>
          <a:xfrm>
            <a:off x="1749285" y="4841352"/>
            <a:ext cx="8680173" cy="45719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6923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solidFill>
          <a:srgbClr val="2D4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391" y="1993793"/>
            <a:ext cx="4353636" cy="2883011"/>
          </a:xfrm>
          <a:prstGeom prst="rect">
            <a:avLst/>
          </a:prstGeom>
        </p:spPr>
        <p:txBody>
          <a:bodyPr anchor="ctr" anchorCtr="1"/>
          <a:lstStyle>
            <a:lvl1pPr algn="ctr">
              <a:defRPr sz="5400"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199" y="5565921"/>
            <a:ext cx="5754807" cy="722905"/>
          </a:xfrm>
          <a:prstGeom prst="rect">
            <a:avLst/>
          </a:prstGeom>
        </p:spPr>
        <p:txBody>
          <a:bodyPr anchor="ctr" anchorCtr="1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  <a:latin typeface="AmsiProCond-Regular" panose="020B0A060202010101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945579B-90AA-450B-9CB7-9E0054FF1700}"/>
              </a:ext>
            </a:extLst>
          </p:cNvPr>
          <p:cNvSpPr/>
          <p:nvPr userDrawn="1"/>
        </p:nvSpPr>
        <p:spPr>
          <a:xfrm>
            <a:off x="682391" y="4841360"/>
            <a:ext cx="4353636" cy="45719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2D275AA-BA42-4D44-BE37-13532ED228BF}"/>
              </a:ext>
            </a:extLst>
          </p:cNvPr>
          <p:cNvSpPr/>
          <p:nvPr userDrawn="1"/>
        </p:nvSpPr>
        <p:spPr>
          <a:xfrm>
            <a:off x="682391" y="1933436"/>
            <a:ext cx="4353636" cy="45719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754B890-927D-4738-8B5B-1D5A063E7B37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6096006" y="0"/>
            <a:ext cx="6227927" cy="686892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gradFill flip="none" rotWithShape="1">
          <a:gsLst>
            <a:gs pos="76000">
              <a:schemeClr val="tx1"/>
            </a:gs>
            <a:gs pos="100000">
              <a:srgbClr val="BFE1DB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1555845"/>
            <a:ext cx="9584475" cy="4692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D4D55"/>
                </a:solidFill>
                <a:latin typeface="☞AMSIPRO-LIGHT"/>
              </a:defRPr>
            </a:lvl1pPr>
            <a:lvl2pPr marL="742950" indent="-2857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800" b="1">
                <a:solidFill>
                  <a:srgbClr val="2D4D55"/>
                </a:solidFill>
                <a:latin typeface="AmsiProCond-Ultra" panose="020B0A06020201010104" pitchFamily="34" charset="0"/>
              </a:defRPr>
            </a:lvl2pPr>
            <a:lvl3pPr marL="11430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800" b="1">
                <a:solidFill>
                  <a:srgbClr val="2D4D55"/>
                </a:solidFill>
                <a:latin typeface="AmsiProCond-Ultra" panose="020B0A06020201010104" pitchFamily="34" charset="0"/>
              </a:defRPr>
            </a:lvl3pPr>
            <a:lvl4pPr marL="16002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800" b="1">
                <a:solidFill>
                  <a:srgbClr val="2D4D55"/>
                </a:solidFill>
                <a:latin typeface="AmsiProCond-Ultra" panose="020B0A06020201010104" pitchFamily="34" charset="0"/>
              </a:defRPr>
            </a:lvl4pPr>
            <a:lvl5pPr marL="20574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800" b="1" baseline="0">
                <a:solidFill>
                  <a:srgbClr val="2D4D55"/>
                </a:solidFill>
                <a:latin typeface="AmsiProCond-Ultra" panose="020B0A06020201010104" pitchFamily="34" charset="0"/>
              </a:defRPr>
            </a:lvl5pPr>
          </a:lstStyle>
          <a:p>
            <a:pPr lvl="0"/>
            <a:r>
              <a:rPr lang="pt-BR">
                <a:latin typeface="AmsiPro-Light" panose="020B0A06020201010104" pitchFamily="34" charset="0"/>
              </a:rPr>
              <a:t>Editar estilos de texto Mestre</a:t>
            </a:r>
          </a:p>
          <a:p>
            <a:pPr lvl="1"/>
            <a:r>
              <a:rPr lang="pt-BR">
                <a:latin typeface="AmsiPro-Light" panose="020B0A06020201010104" pitchFamily="34" charset="0"/>
              </a:rPr>
              <a:t>Segundo nível</a:t>
            </a:r>
          </a:p>
          <a:p>
            <a:pPr lvl="2"/>
            <a:r>
              <a:rPr lang="pt-BR">
                <a:latin typeface="AmsiPro-Light" panose="020B0A06020201010104" pitchFamily="34" charset="0"/>
              </a:rPr>
              <a:t>Terceiro nível</a:t>
            </a:r>
          </a:p>
          <a:p>
            <a:pPr lvl="3"/>
            <a:r>
              <a:rPr lang="pt-BR">
                <a:latin typeface="AmsiPro-Light" panose="020B0A06020201010104" pitchFamily="34" charset="0"/>
              </a:rPr>
              <a:t>Quarto nível</a:t>
            </a:r>
          </a:p>
          <a:p>
            <a:pPr lvl="4"/>
            <a:r>
              <a:rPr lang="pt-BR">
                <a:latin typeface="AmsiPro-Light" panose="020B0A06020201010104" pitchFamily="34" charset="0"/>
              </a:rPr>
              <a:t>Quinto nível</a:t>
            </a:r>
            <a:endParaRPr lang="en-US" dirty="0">
              <a:latin typeface="AmsiProCond-Regular" panose="020B0A06020201010104" pitchFamily="34" charset="0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31C25A3-C6FC-4465-AF63-18169ACC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429658"/>
            <a:ext cx="8932595" cy="661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2D4D55"/>
                </a:solidFill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85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8" y="1531345"/>
            <a:ext cx="3977239" cy="4803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D4D55"/>
                </a:solidFill>
              </a:defRPr>
            </a:lvl1pPr>
            <a:lvl2pPr marL="742950" indent="-2857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600" b="1">
                <a:solidFill>
                  <a:srgbClr val="2D4D55"/>
                </a:solidFill>
                <a:latin typeface="AmsiProCond-Ultra" panose="020B0A06020201010104" pitchFamily="34" charset="0"/>
              </a:defRPr>
            </a:lvl2pPr>
            <a:lvl3pPr marL="11430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400" b="1">
                <a:solidFill>
                  <a:srgbClr val="2D4D55"/>
                </a:solidFill>
                <a:latin typeface="AmsiProCond-Ultra" panose="020B0A06020201010104" pitchFamily="34" charset="0"/>
              </a:defRPr>
            </a:lvl3pPr>
            <a:lvl4pPr marL="16002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Ultra" panose="020B0A06020201010104" pitchFamily="34" charset="0"/>
              </a:defRPr>
            </a:lvl4pPr>
            <a:lvl5pPr marL="20574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Ultra" panose="020B0A060202010101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>
                <a:latin typeface="AmsiPro-Light" panose="020B0A06020201010104" pitchFamily="34" charset="0"/>
              </a:rPr>
              <a:t>Editar estilos de texto Mestre</a:t>
            </a:r>
          </a:p>
          <a:p>
            <a:pPr lvl="1"/>
            <a:r>
              <a:rPr lang="pt-BR">
                <a:latin typeface="AmsiPro-Light" panose="020B0A06020201010104" pitchFamily="34" charset="0"/>
              </a:rPr>
              <a:t>Segundo nível</a:t>
            </a:r>
          </a:p>
          <a:p>
            <a:pPr lvl="2"/>
            <a:r>
              <a:rPr lang="pt-BR">
                <a:latin typeface="AmsiPro-Light" panose="020B0A06020201010104" pitchFamily="34" charset="0"/>
              </a:rPr>
              <a:t>Terceiro nível</a:t>
            </a:r>
          </a:p>
          <a:p>
            <a:pPr lvl="3"/>
            <a:r>
              <a:rPr lang="pt-BR">
                <a:latin typeface="AmsiPro-Light" panose="020B0A06020201010104" pitchFamily="34" charset="0"/>
              </a:rPr>
              <a:t>Quarto nível</a:t>
            </a:r>
          </a:p>
          <a:p>
            <a:pPr lvl="4"/>
            <a:r>
              <a:rPr lang="pt-BR">
                <a:latin typeface="AmsiPro-Light" panose="020B0A06020201010104" pitchFamily="34" charset="0"/>
              </a:rPr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2354" y="1526302"/>
            <a:ext cx="3977233" cy="48033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D4D55"/>
                </a:solidFill>
              </a:defRPr>
            </a:lvl1pPr>
            <a:lvl2pPr marL="742950" indent="-2857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600" b="1">
                <a:solidFill>
                  <a:srgbClr val="2D4D55"/>
                </a:solidFill>
                <a:latin typeface="AmsiProCond-BlackItalic" panose="020B0A06020201010104" pitchFamily="34" charset="0"/>
              </a:defRPr>
            </a:lvl2pPr>
            <a:lvl3pPr marL="11430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400" b="1">
                <a:solidFill>
                  <a:srgbClr val="2D4D55"/>
                </a:solidFill>
                <a:latin typeface="AmsiProCond-BlackItalic" panose="020B0A06020201010104" pitchFamily="34" charset="0"/>
              </a:defRPr>
            </a:lvl3pPr>
            <a:lvl4pPr marL="16002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BlackItalic" panose="020B0A06020201010104" pitchFamily="34" charset="0"/>
              </a:defRPr>
            </a:lvl4pPr>
            <a:lvl5pPr marL="20574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BlackItalic" panose="020B0A060202010101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>
                <a:latin typeface="AmsiPro-Light" panose="020B0A06020201010104" pitchFamily="34" charset="0"/>
              </a:rPr>
              <a:t>Editar estilos de texto Mestre</a:t>
            </a:r>
          </a:p>
          <a:p>
            <a:pPr lvl="1"/>
            <a:r>
              <a:rPr lang="pt-BR">
                <a:latin typeface="AmsiPro-Light" panose="020B0A06020201010104" pitchFamily="34" charset="0"/>
              </a:rPr>
              <a:t>Segundo nível</a:t>
            </a:r>
          </a:p>
          <a:p>
            <a:pPr lvl="2"/>
            <a:r>
              <a:rPr lang="pt-BR">
                <a:latin typeface="AmsiPro-Light" panose="020B0A06020201010104" pitchFamily="34" charset="0"/>
              </a:rPr>
              <a:t>Terceiro nível</a:t>
            </a:r>
          </a:p>
          <a:p>
            <a:pPr lvl="3"/>
            <a:r>
              <a:rPr lang="pt-BR">
                <a:latin typeface="AmsiPro-Light" panose="020B0A06020201010104" pitchFamily="34" charset="0"/>
              </a:rPr>
              <a:t>Quarto nível</a:t>
            </a:r>
          </a:p>
          <a:p>
            <a:pPr lvl="4"/>
            <a:r>
              <a:rPr lang="pt-BR">
                <a:latin typeface="AmsiPro-Light" panose="020B0A06020201010104" pitchFamily="34" charset="0"/>
              </a:rPr>
              <a:t>Quinto nível</a:t>
            </a:r>
            <a:endParaRPr lang="en-US" dirty="0">
              <a:latin typeface="AmsiProCond-Regular" panose="020B0A06020201010104" pitchFamily="34" charset="0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E8262EB-065A-4DAB-8CA1-C74A63785753}"/>
              </a:ext>
            </a:extLst>
          </p:cNvPr>
          <p:cNvCxnSpPr/>
          <p:nvPr userDrawn="1"/>
        </p:nvCxnSpPr>
        <p:spPr>
          <a:xfrm>
            <a:off x="6096000" y="2440483"/>
            <a:ext cx="0" cy="2893326"/>
          </a:xfrm>
          <a:prstGeom prst="line">
            <a:avLst/>
          </a:prstGeom>
          <a:ln w="22225">
            <a:solidFill>
              <a:srgbClr val="58595B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B701C653-7545-4891-8600-EA060FA8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7" y="440678"/>
            <a:ext cx="9147161" cy="6059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2D4D55"/>
                </a:solidFill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6199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7" y="1519410"/>
            <a:ext cx="3977239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2D4D55"/>
                </a:solidFill>
                <a:latin typeface="AmsiPro-SemiBold" panose="020B0A0602020101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129010"/>
            <a:ext cx="3977240" cy="41726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D4D55"/>
                </a:solidFill>
              </a:defRPr>
            </a:lvl1pPr>
            <a:lvl2pPr marL="742950" indent="-2857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600" b="1">
                <a:solidFill>
                  <a:srgbClr val="2D4D55"/>
                </a:solidFill>
                <a:latin typeface="AmsiProCond-Ultra" panose="020B0A06020201010104" pitchFamily="34" charset="0"/>
              </a:defRPr>
            </a:lvl2pPr>
            <a:lvl3pPr marL="11430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400" b="1">
                <a:solidFill>
                  <a:srgbClr val="2D4D55"/>
                </a:solidFill>
                <a:latin typeface="AmsiProCond-Ultra" panose="020B0A06020201010104" pitchFamily="34" charset="0"/>
              </a:defRPr>
            </a:lvl3pPr>
            <a:lvl4pPr marL="16002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Ultra" panose="020B0A06020201010104" pitchFamily="34" charset="0"/>
              </a:defRPr>
            </a:lvl4pPr>
            <a:lvl5pPr marL="2000250" indent="-1714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Ultra" panose="020B0A060202010101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>
                <a:latin typeface="AmsiPro-Light" panose="020B0A06020201010104" pitchFamily="34" charset="0"/>
              </a:rPr>
              <a:t>Editar estilos de texto Mestre</a:t>
            </a:r>
          </a:p>
          <a:p>
            <a:pPr lvl="1"/>
            <a:r>
              <a:rPr lang="pt-BR">
                <a:latin typeface="AmsiPro-Light" panose="020B0A06020201010104" pitchFamily="34" charset="0"/>
              </a:rPr>
              <a:t>Segundo nível</a:t>
            </a:r>
          </a:p>
          <a:p>
            <a:pPr lvl="2"/>
            <a:r>
              <a:rPr lang="pt-BR">
                <a:latin typeface="AmsiPro-Light" panose="020B0A06020201010104" pitchFamily="34" charset="0"/>
              </a:rPr>
              <a:t>Terceiro nível</a:t>
            </a:r>
          </a:p>
          <a:p>
            <a:pPr lvl="3"/>
            <a:r>
              <a:rPr lang="pt-BR">
                <a:latin typeface="AmsiPro-Light" panose="020B0A06020201010104" pitchFamily="34" charset="0"/>
              </a:rPr>
              <a:t>Quarto nível</a:t>
            </a:r>
          </a:p>
          <a:p>
            <a:pPr lvl="4"/>
            <a:r>
              <a:rPr lang="pt-BR">
                <a:latin typeface="AmsiPro-Light" panose="020B0A06020201010104" pitchFamily="34" charset="0"/>
              </a:rPr>
              <a:t>Quinto nível</a:t>
            </a:r>
            <a:endParaRPr lang="en-US" dirty="0">
              <a:latin typeface="AmsiProCond-Regular" panose="020B0A060202010101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92354" y="1519410"/>
            <a:ext cx="3977239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2D4D55"/>
                </a:solidFill>
                <a:latin typeface="AmsiPro-SemiBold" panose="020B0A0602020101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2349" y="2129010"/>
            <a:ext cx="3977240" cy="41726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2D4D55"/>
                </a:solidFill>
              </a:defRPr>
            </a:lvl1pPr>
            <a:lvl2pPr marL="742950" indent="-2857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600" b="1">
                <a:solidFill>
                  <a:srgbClr val="2D4D55"/>
                </a:solidFill>
                <a:latin typeface="AmsiProCond-Bold" panose="020B0A06020201010104" pitchFamily="34" charset="0"/>
              </a:defRPr>
            </a:lvl2pPr>
            <a:lvl3pPr marL="11430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400" b="1">
                <a:solidFill>
                  <a:srgbClr val="2D4D55"/>
                </a:solidFill>
                <a:latin typeface="AmsiProCond-Bold" panose="020B0A06020201010104" pitchFamily="34" charset="0"/>
              </a:defRPr>
            </a:lvl3pPr>
            <a:lvl4pPr marL="16002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Bold" panose="020B0A06020201010104" pitchFamily="34" charset="0"/>
              </a:defRPr>
            </a:lvl4pPr>
            <a:lvl5pPr marL="20574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Bold" panose="020B0A060202010101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>
                <a:latin typeface="AmsiPro-Light" panose="020B0A06020201010104" pitchFamily="34" charset="0"/>
              </a:rPr>
              <a:t>Editar estilos de texto Mestre</a:t>
            </a:r>
          </a:p>
          <a:p>
            <a:pPr lvl="1"/>
            <a:r>
              <a:rPr lang="pt-BR">
                <a:latin typeface="AmsiPro-Light" panose="020B0A06020201010104" pitchFamily="34" charset="0"/>
              </a:rPr>
              <a:t>Segundo nível</a:t>
            </a:r>
          </a:p>
          <a:p>
            <a:pPr lvl="2"/>
            <a:r>
              <a:rPr lang="pt-BR">
                <a:latin typeface="AmsiPro-Light" panose="020B0A06020201010104" pitchFamily="34" charset="0"/>
              </a:rPr>
              <a:t>Terceiro nível</a:t>
            </a:r>
          </a:p>
          <a:p>
            <a:pPr lvl="3"/>
            <a:r>
              <a:rPr lang="pt-BR">
                <a:latin typeface="AmsiPro-Light" panose="020B0A06020201010104" pitchFamily="34" charset="0"/>
              </a:rPr>
              <a:t>Quarto nível</a:t>
            </a:r>
          </a:p>
          <a:p>
            <a:pPr lvl="4"/>
            <a:r>
              <a:rPr lang="pt-BR">
                <a:latin typeface="AmsiPro-Light" panose="020B0A06020201010104" pitchFamily="34" charset="0"/>
              </a:rPr>
              <a:t>Quinto nível</a:t>
            </a:r>
            <a:endParaRPr lang="en-US" dirty="0">
              <a:latin typeface="AmsiProCond-Regular" panose="020B0A06020201010104" pitchFamily="34" charset="0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C01AF72-D5E1-464A-A55B-9633836E5097}"/>
              </a:ext>
            </a:extLst>
          </p:cNvPr>
          <p:cNvCxnSpPr/>
          <p:nvPr userDrawn="1"/>
        </p:nvCxnSpPr>
        <p:spPr>
          <a:xfrm>
            <a:off x="6096000" y="2715904"/>
            <a:ext cx="0" cy="2893326"/>
          </a:xfrm>
          <a:prstGeom prst="line">
            <a:avLst/>
          </a:prstGeom>
          <a:ln w="22225">
            <a:solidFill>
              <a:srgbClr val="58595B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ítulo 6">
            <a:extLst>
              <a:ext uri="{FF2B5EF4-FFF2-40B4-BE49-F238E27FC236}">
                <a16:creationId xmlns:a16="http://schemas.microsoft.com/office/drawing/2014/main" id="{1469EFF3-3D14-4810-82AF-E556E768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423082"/>
            <a:ext cx="9147163" cy="6386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2D4D55"/>
                </a:solidFill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911827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437" y="1981200"/>
            <a:ext cx="2946867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2D4D55"/>
                </a:solidFill>
                <a:latin typeface="AmsiPro-SemiBold" panose="020B0A0602020101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958" y="2667000"/>
            <a:ext cx="2927351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8533" y="1981200"/>
            <a:ext cx="2936241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2D4D55"/>
                </a:solidFill>
                <a:latin typeface="AmsiPro-SemiBold" panose="020B0A0602020101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37973" y="2667000"/>
            <a:ext cx="2946795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76426" y="1981200"/>
            <a:ext cx="293211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2D4D55"/>
                </a:solidFill>
                <a:latin typeface="AmsiPro-SemiBold" panose="020B0A0602020101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8376426" y="2667000"/>
            <a:ext cx="2932113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145353" y="2133600"/>
            <a:ext cx="0" cy="3962400"/>
          </a:xfrm>
          <a:prstGeom prst="line">
            <a:avLst/>
          </a:prstGeom>
          <a:ln w="22225" cmpd="sng">
            <a:solidFill>
              <a:srgbClr val="58595B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54644" y="2133600"/>
            <a:ext cx="0" cy="3966882"/>
          </a:xfrm>
          <a:prstGeom prst="line">
            <a:avLst/>
          </a:prstGeom>
          <a:ln w="22225" cmpd="sng">
            <a:solidFill>
              <a:srgbClr val="58595B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D8FB8BF5-10D4-4541-AD8B-E0E00A61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428979"/>
            <a:ext cx="8861761" cy="5762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58595B"/>
                </a:solidFill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3902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ção com Legenda">
    <p:bg>
      <p:bgPr>
        <a:solidFill>
          <a:srgbClr val="2D4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995" y="1447800"/>
            <a:ext cx="7944213" cy="2323374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828803" y="5927521"/>
            <a:ext cx="7745316" cy="342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AmsiProCond-Regular" panose="020B0A06020201010104" pitchFamily="34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BFE1DB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17095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BFE1DB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9623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">
    <p:bg>
      <p:bgPr>
        <a:solidFill>
          <a:srgbClr val="2D4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7130F8E-0864-4757-8AC7-1EF78E6464FE}"/>
              </a:ext>
            </a:extLst>
          </p:cNvPr>
          <p:cNvSpPr/>
          <p:nvPr userDrawn="1"/>
        </p:nvSpPr>
        <p:spPr>
          <a:xfrm>
            <a:off x="0" y="4865434"/>
            <a:ext cx="12192000" cy="1992573"/>
          </a:xfrm>
          <a:prstGeom prst="rect">
            <a:avLst/>
          </a:prstGeom>
          <a:solidFill>
            <a:srgbClr val="EE72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8918A264-5EDC-4F85-A0BF-43DB37F0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793"/>
            <a:ext cx="10515600" cy="1474781"/>
          </a:xfrm>
          <a:prstGeom prst="rect">
            <a:avLst/>
          </a:prstGeom>
        </p:spPr>
        <p:txBody>
          <a:bodyPr/>
          <a:lstStyle>
            <a:lvl1pPr algn="ctr">
              <a:defRPr sz="5400">
                <a:latin typeface="AmsiProNarw-Black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735660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20CBA-8B0A-4CFF-97B9-5E7E66AFEFF4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29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31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solidFill>
          <a:srgbClr val="2D4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388" y="1993789"/>
            <a:ext cx="4353636" cy="2883011"/>
          </a:xfrm>
          <a:prstGeom prst="rect">
            <a:avLst/>
          </a:prstGeom>
        </p:spPr>
        <p:txBody>
          <a:bodyPr anchor="ctr" anchorCtr="1"/>
          <a:lstStyle>
            <a:lvl1pPr algn="ctr">
              <a:defRPr sz="5400"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195" y="5565913"/>
            <a:ext cx="5754806" cy="722905"/>
          </a:xfrm>
          <a:prstGeom prst="rect">
            <a:avLst/>
          </a:prstGeom>
        </p:spPr>
        <p:txBody>
          <a:bodyPr anchor="ctr" anchorCtr="1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  <a:latin typeface="AmsiProCond-Regular" panose="020B0A060202010101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945579B-90AA-450B-9CB7-9E0054FF1700}"/>
              </a:ext>
            </a:extLst>
          </p:cNvPr>
          <p:cNvSpPr/>
          <p:nvPr userDrawn="1"/>
        </p:nvSpPr>
        <p:spPr>
          <a:xfrm>
            <a:off x="682389" y="4841352"/>
            <a:ext cx="4353636" cy="45719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2D275AA-BA42-4D44-BE37-13532ED228BF}"/>
              </a:ext>
            </a:extLst>
          </p:cNvPr>
          <p:cNvSpPr/>
          <p:nvPr userDrawn="1"/>
        </p:nvSpPr>
        <p:spPr>
          <a:xfrm>
            <a:off x="682388" y="1933433"/>
            <a:ext cx="4353636" cy="45719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754B890-927D-4738-8B5B-1D5A063E7B37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6096000" y="0"/>
            <a:ext cx="6227927" cy="686892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93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gradFill flip="none" rotWithShape="1">
          <a:gsLst>
            <a:gs pos="76000">
              <a:schemeClr val="tx1"/>
            </a:gs>
            <a:gs pos="100000">
              <a:srgbClr val="BFE1DB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2" y="1555845"/>
            <a:ext cx="9584474" cy="4692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D4D55"/>
                </a:solidFill>
                <a:latin typeface="☞AMSIPRO-LIGHT"/>
              </a:defRPr>
            </a:lvl1pPr>
            <a:lvl2pPr marL="742950" indent="-2857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800" b="1">
                <a:solidFill>
                  <a:srgbClr val="2D4D55"/>
                </a:solidFill>
                <a:latin typeface="AmsiProCond-Ultra" panose="020B0A06020201010104" pitchFamily="34" charset="0"/>
              </a:defRPr>
            </a:lvl2pPr>
            <a:lvl3pPr marL="11430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800" b="1">
                <a:solidFill>
                  <a:srgbClr val="2D4D55"/>
                </a:solidFill>
                <a:latin typeface="AmsiProCond-Ultra" panose="020B0A06020201010104" pitchFamily="34" charset="0"/>
              </a:defRPr>
            </a:lvl3pPr>
            <a:lvl4pPr marL="16002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800" b="1">
                <a:solidFill>
                  <a:srgbClr val="2D4D55"/>
                </a:solidFill>
                <a:latin typeface="AmsiProCond-Ultra" panose="020B0A06020201010104" pitchFamily="34" charset="0"/>
              </a:defRPr>
            </a:lvl4pPr>
            <a:lvl5pPr marL="20574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800" b="1" baseline="0">
                <a:solidFill>
                  <a:srgbClr val="2D4D55"/>
                </a:solidFill>
                <a:latin typeface="AmsiProCond-Ultra" panose="020B0A06020201010104" pitchFamily="34" charset="0"/>
              </a:defRPr>
            </a:lvl5pPr>
          </a:lstStyle>
          <a:p>
            <a:pPr lvl="0"/>
            <a:r>
              <a:rPr lang="pt-BR">
                <a:latin typeface="AmsiPro-Light" panose="020B0A06020201010104" pitchFamily="34" charset="0"/>
              </a:rPr>
              <a:t>Clique para editar os estilos de texto Mestres</a:t>
            </a:r>
          </a:p>
          <a:p>
            <a:pPr lvl="1"/>
            <a:r>
              <a:rPr lang="pt-BR">
                <a:latin typeface="AmsiPro-Light" panose="020B0A06020201010104" pitchFamily="34" charset="0"/>
              </a:rPr>
              <a:t>Segundo nível</a:t>
            </a:r>
          </a:p>
          <a:p>
            <a:pPr lvl="2"/>
            <a:r>
              <a:rPr lang="pt-BR">
                <a:latin typeface="AmsiPro-Light" panose="020B0A06020201010104" pitchFamily="34" charset="0"/>
              </a:rPr>
              <a:t>Terceiro nível</a:t>
            </a:r>
          </a:p>
          <a:p>
            <a:pPr lvl="3"/>
            <a:r>
              <a:rPr lang="pt-BR">
                <a:latin typeface="AmsiPro-Light" panose="020B0A06020201010104" pitchFamily="34" charset="0"/>
              </a:rPr>
              <a:t>Quarto nível</a:t>
            </a:r>
          </a:p>
          <a:p>
            <a:pPr lvl="4"/>
            <a:r>
              <a:rPr lang="pt-BR">
                <a:latin typeface="AmsiPro-Light" panose="020B0A06020201010104" pitchFamily="34" charset="0"/>
              </a:rPr>
              <a:t>Quinto nível</a:t>
            </a:r>
            <a:endParaRPr lang="en-US" dirty="0">
              <a:latin typeface="AmsiProCond-Regular" panose="020B0A06020201010104" pitchFamily="34" charset="0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31C25A3-C6FC-4465-AF63-18169ACC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429658"/>
            <a:ext cx="8932595" cy="661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2D4D55"/>
                </a:solidFill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59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2" y="1531345"/>
            <a:ext cx="3977239" cy="4803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D4D55"/>
                </a:solidFill>
              </a:defRPr>
            </a:lvl1pPr>
            <a:lvl2pPr marL="742950" indent="-2857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600" b="1">
                <a:solidFill>
                  <a:srgbClr val="2D4D55"/>
                </a:solidFill>
                <a:latin typeface="AmsiProCond-Ultra" panose="020B0A06020201010104" pitchFamily="34" charset="0"/>
              </a:defRPr>
            </a:lvl2pPr>
            <a:lvl3pPr marL="11430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400" b="1">
                <a:solidFill>
                  <a:srgbClr val="2D4D55"/>
                </a:solidFill>
                <a:latin typeface="AmsiProCond-Ultra" panose="020B0A06020201010104" pitchFamily="34" charset="0"/>
              </a:defRPr>
            </a:lvl3pPr>
            <a:lvl4pPr marL="16002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Ultra" panose="020B0A06020201010104" pitchFamily="34" charset="0"/>
              </a:defRPr>
            </a:lvl4pPr>
            <a:lvl5pPr marL="20574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Ultra" panose="020B0A060202010101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>
                <a:latin typeface="AmsiPro-Light" panose="020B0A06020201010104" pitchFamily="34" charset="0"/>
              </a:rPr>
              <a:t>Clique para editar os estilos de texto Mestres</a:t>
            </a:r>
          </a:p>
          <a:p>
            <a:pPr lvl="1"/>
            <a:r>
              <a:rPr lang="pt-BR">
                <a:latin typeface="AmsiPro-Light" panose="020B0A06020201010104" pitchFamily="34" charset="0"/>
              </a:rPr>
              <a:t>Segundo nível</a:t>
            </a:r>
          </a:p>
          <a:p>
            <a:pPr lvl="2"/>
            <a:r>
              <a:rPr lang="pt-BR">
                <a:latin typeface="AmsiPro-Light" panose="020B0A06020201010104" pitchFamily="34" charset="0"/>
              </a:rPr>
              <a:t>Terceiro nível</a:t>
            </a:r>
          </a:p>
          <a:p>
            <a:pPr lvl="3"/>
            <a:r>
              <a:rPr lang="pt-BR">
                <a:latin typeface="AmsiPro-Light" panose="020B0A06020201010104" pitchFamily="34" charset="0"/>
              </a:rPr>
              <a:t>Quarto nível</a:t>
            </a:r>
          </a:p>
          <a:p>
            <a:pPr lvl="4"/>
            <a:r>
              <a:rPr lang="pt-BR">
                <a:latin typeface="AmsiPro-Light" panose="020B0A06020201010104" pitchFamily="34" charset="0"/>
              </a:rPr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2349" y="1526298"/>
            <a:ext cx="3977233" cy="48033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D4D55"/>
                </a:solidFill>
              </a:defRPr>
            </a:lvl1pPr>
            <a:lvl2pPr marL="742950" indent="-2857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600" b="1">
                <a:solidFill>
                  <a:srgbClr val="2D4D55"/>
                </a:solidFill>
                <a:latin typeface="AmsiProCond-BlackItalic" panose="020B0A06020201010104" pitchFamily="34" charset="0"/>
              </a:defRPr>
            </a:lvl2pPr>
            <a:lvl3pPr marL="11430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400" b="1">
                <a:solidFill>
                  <a:srgbClr val="2D4D55"/>
                </a:solidFill>
                <a:latin typeface="AmsiProCond-BlackItalic" panose="020B0A06020201010104" pitchFamily="34" charset="0"/>
              </a:defRPr>
            </a:lvl3pPr>
            <a:lvl4pPr marL="16002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BlackItalic" panose="020B0A06020201010104" pitchFamily="34" charset="0"/>
              </a:defRPr>
            </a:lvl4pPr>
            <a:lvl5pPr marL="20574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BlackItalic" panose="020B0A060202010101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>
                <a:latin typeface="AmsiPro-Light" panose="020B0A06020201010104" pitchFamily="34" charset="0"/>
              </a:rPr>
              <a:t>Clique para editar os estilos de texto Mestres</a:t>
            </a:r>
          </a:p>
          <a:p>
            <a:pPr lvl="1"/>
            <a:r>
              <a:rPr lang="pt-BR">
                <a:latin typeface="AmsiPro-Light" panose="020B0A06020201010104" pitchFamily="34" charset="0"/>
              </a:rPr>
              <a:t>Segundo nível</a:t>
            </a:r>
          </a:p>
          <a:p>
            <a:pPr lvl="2"/>
            <a:r>
              <a:rPr lang="pt-BR">
                <a:latin typeface="AmsiPro-Light" panose="020B0A06020201010104" pitchFamily="34" charset="0"/>
              </a:rPr>
              <a:t>Terceiro nível</a:t>
            </a:r>
          </a:p>
          <a:p>
            <a:pPr lvl="3"/>
            <a:r>
              <a:rPr lang="pt-BR">
                <a:latin typeface="AmsiPro-Light" panose="020B0A06020201010104" pitchFamily="34" charset="0"/>
              </a:rPr>
              <a:t>Quarto nível</a:t>
            </a:r>
          </a:p>
          <a:p>
            <a:pPr lvl="4"/>
            <a:r>
              <a:rPr lang="pt-BR">
                <a:latin typeface="AmsiPro-Light" panose="020B0A06020201010104" pitchFamily="34" charset="0"/>
              </a:rPr>
              <a:t>Quinto nível</a:t>
            </a:r>
            <a:endParaRPr lang="en-US" dirty="0">
              <a:latin typeface="AmsiProCond-Regular" panose="020B0A06020201010104" pitchFamily="34" charset="0"/>
            </a:endParaRP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1E8262EB-065A-4DAB-8CA1-C74A63785753}"/>
              </a:ext>
            </a:extLst>
          </p:cNvPr>
          <p:cNvCxnSpPr/>
          <p:nvPr userDrawn="1"/>
        </p:nvCxnSpPr>
        <p:spPr>
          <a:xfrm>
            <a:off x="6096000" y="2440483"/>
            <a:ext cx="0" cy="2893326"/>
          </a:xfrm>
          <a:prstGeom prst="line">
            <a:avLst/>
          </a:prstGeom>
          <a:ln w="22225">
            <a:solidFill>
              <a:srgbClr val="58595B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B701C653-7545-4891-8600-EA060FA8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440675"/>
            <a:ext cx="9147161" cy="6059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2D4D55"/>
                </a:solidFill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413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519410"/>
            <a:ext cx="3977239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2D4D55"/>
                </a:solidFill>
                <a:latin typeface="AmsiPro-SemiBold" panose="020B0A0602020101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129010"/>
            <a:ext cx="3977240" cy="41726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D4D55"/>
                </a:solidFill>
              </a:defRPr>
            </a:lvl1pPr>
            <a:lvl2pPr marL="742950" indent="-2857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600" b="1">
                <a:solidFill>
                  <a:srgbClr val="2D4D55"/>
                </a:solidFill>
                <a:latin typeface="AmsiProCond-Ultra" panose="020B0A06020201010104" pitchFamily="34" charset="0"/>
              </a:defRPr>
            </a:lvl2pPr>
            <a:lvl3pPr marL="11430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400" b="1">
                <a:solidFill>
                  <a:srgbClr val="2D4D55"/>
                </a:solidFill>
                <a:latin typeface="AmsiProCond-Ultra" panose="020B0A06020201010104" pitchFamily="34" charset="0"/>
              </a:defRPr>
            </a:lvl3pPr>
            <a:lvl4pPr marL="16002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Ultra" panose="020B0A06020201010104" pitchFamily="34" charset="0"/>
              </a:defRPr>
            </a:lvl4pPr>
            <a:lvl5pPr marL="2000250" indent="-1714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Ultra" panose="020B0A060202010101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>
                <a:latin typeface="AmsiPro-Light" panose="020B0A06020201010104" pitchFamily="34" charset="0"/>
              </a:rPr>
              <a:t>Clique para editar os estilos de texto Mestres</a:t>
            </a:r>
          </a:p>
          <a:p>
            <a:pPr lvl="1"/>
            <a:r>
              <a:rPr lang="pt-BR">
                <a:latin typeface="AmsiPro-Light" panose="020B0A06020201010104" pitchFamily="34" charset="0"/>
              </a:rPr>
              <a:t>Segundo nível</a:t>
            </a:r>
          </a:p>
          <a:p>
            <a:pPr lvl="2"/>
            <a:r>
              <a:rPr lang="pt-BR">
                <a:latin typeface="AmsiPro-Light" panose="020B0A06020201010104" pitchFamily="34" charset="0"/>
              </a:rPr>
              <a:t>Terceiro nível</a:t>
            </a:r>
          </a:p>
          <a:p>
            <a:pPr lvl="3"/>
            <a:r>
              <a:rPr lang="pt-BR">
                <a:latin typeface="AmsiPro-Light" panose="020B0A06020201010104" pitchFamily="34" charset="0"/>
              </a:rPr>
              <a:t>Quarto nível</a:t>
            </a:r>
          </a:p>
          <a:p>
            <a:pPr lvl="4"/>
            <a:r>
              <a:rPr lang="pt-BR">
                <a:latin typeface="AmsiPro-Light" panose="020B0A06020201010104" pitchFamily="34" charset="0"/>
              </a:rPr>
              <a:t>Quinto nível</a:t>
            </a:r>
            <a:endParaRPr lang="en-US" dirty="0">
              <a:latin typeface="AmsiProCond-Regular" panose="020B0A060202010101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92349" y="1519410"/>
            <a:ext cx="3977239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2D4D55"/>
                </a:solidFill>
                <a:latin typeface="AmsiPro-SemiBold" panose="020B0A0602020101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2349" y="2129010"/>
            <a:ext cx="3977240" cy="41726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2D4D55"/>
                </a:solidFill>
              </a:defRPr>
            </a:lvl1pPr>
            <a:lvl2pPr marL="742950" indent="-28575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600" b="1">
                <a:solidFill>
                  <a:srgbClr val="2D4D55"/>
                </a:solidFill>
                <a:latin typeface="AmsiProCond-Bold" panose="020B0A06020201010104" pitchFamily="34" charset="0"/>
              </a:defRPr>
            </a:lvl2pPr>
            <a:lvl3pPr marL="11430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400" b="1">
                <a:solidFill>
                  <a:srgbClr val="2D4D55"/>
                </a:solidFill>
                <a:latin typeface="AmsiProCond-Bold" panose="020B0A06020201010104" pitchFamily="34" charset="0"/>
              </a:defRPr>
            </a:lvl3pPr>
            <a:lvl4pPr marL="16002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Bold" panose="020B0A06020201010104" pitchFamily="34" charset="0"/>
              </a:defRPr>
            </a:lvl4pPr>
            <a:lvl5pPr marL="2057400" indent="-228600">
              <a:buClr>
                <a:srgbClr val="EE7219"/>
              </a:buClr>
              <a:buSzPct val="200000"/>
              <a:buFont typeface="Arial" panose="020B0604020202020204" pitchFamily="34" charset="0"/>
              <a:buChar char="•"/>
              <a:defRPr sz="1200" b="1">
                <a:solidFill>
                  <a:srgbClr val="2D4D55"/>
                </a:solidFill>
                <a:latin typeface="AmsiProCond-Bold" panose="020B0A060202010101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>
                <a:latin typeface="AmsiPro-Light" panose="020B0A06020201010104" pitchFamily="34" charset="0"/>
              </a:rPr>
              <a:t>Clique para editar os estilos de texto Mestres</a:t>
            </a:r>
          </a:p>
          <a:p>
            <a:pPr lvl="1"/>
            <a:r>
              <a:rPr lang="pt-BR">
                <a:latin typeface="AmsiPro-Light" panose="020B0A06020201010104" pitchFamily="34" charset="0"/>
              </a:rPr>
              <a:t>Segundo nível</a:t>
            </a:r>
          </a:p>
          <a:p>
            <a:pPr lvl="2"/>
            <a:r>
              <a:rPr lang="pt-BR">
                <a:latin typeface="AmsiPro-Light" panose="020B0A06020201010104" pitchFamily="34" charset="0"/>
              </a:rPr>
              <a:t>Terceiro nível</a:t>
            </a:r>
          </a:p>
          <a:p>
            <a:pPr lvl="3"/>
            <a:r>
              <a:rPr lang="pt-BR">
                <a:latin typeface="AmsiPro-Light" panose="020B0A06020201010104" pitchFamily="34" charset="0"/>
              </a:rPr>
              <a:t>Quarto nível</a:t>
            </a:r>
          </a:p>
          <a:p>
            <a:pPr lvl="4"/>
            <a:r>
              <a:rPr lang="pt-BR">
                <a:latin typeface="AmsiPro-Light" panose="020B0A06020201010104" pitchFamily="34" charset="0"/>
              </a:rPr>
              <a:t>Quinto nível</a:t>
            </a:r>
            <a:endParaRPr lang="en-US" dirty="0">
              <a:latin typeface="AmsiProCond-Regular" panose="020B0A06020201010104" pitchFamily="34" charset="0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2C01AF72-D5E1-464A-A55B-9633836E5097}"/>
              </a:ext>
            </a:extLst>
          </p:cNvPr>
          <p:cNvCxnSpPr/>
          <p:nvPr userDrawn="1"/>
        </p:nvCxnSpPr>
        <p:spPr>
          <a:xfrm>
            <a:off x="6096000" y="2715904"/>
            <a:ext cx="0" cy="2893326"/>
          </a:xfrm>
          <a:prstGeom prst="line">
            <a:avLst/>
          </a:prstGeom>
          <a:ln w="22225">
            <a:solidFill>
              <a:srgbClr val="58595B">
                <a:alpha val="50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ítulo 6">
            <a:extLst>
              <a:ext uri="{FF2B5EF4-FFF2-40B4-BE49-F238E27FC236}">
                <a16:creationId xmlns:a16="http://schemas.microsoft.com/office/drawing/2014/main" id="{1469EFF3-3D14-4810-82AF-E556E768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423082"/>
            <a:ext cx="9147162" cy="6386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2D4D55"/>
                </a:solidFill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67740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438" y="1981200"/>
            <a:ext cx="2946866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2D4D55"/>
                </a:solidFill>
                <a:latin typeface="AmsiPro-SemiBold" panose="020B0A0602020101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954" y="2667000"/>
            <a:ext cx="2927350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8527" y="1981200"/>
            <a:ext cx="2936241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2D4D55"/>
                </a:solidFill>
                <a:latin typeface="AmsiPro-SemiBold" panose="020B0A0602020101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37974" y="2667000"/>
            <a:ext cx="2946794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76421" y="1981200"/>
            <a:ext cx="293211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2D4D55"/>
                </a:solidFill>
                <a:latin typeface="AmsiPro-SemiBold" panose="020B0A060202010101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8376421" y="2667000"/>
            <a:ext cx="2932113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145353" y="2133600"/>
            <a:ext cx="0" cy="3962400"/>
          </a:xfrm>
          <a:prstGeom prst="line">
            <a:avLst/>
          </a:prstGeom>
          <a:ln w="22225" cmpd="sng">
            <a:solidFill>
              <a:srgbClr val="58595B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54644" y="2133600"/>
            <a:ext cx="0" cy="3966882"/>
          </a:xfrm>
          <a:prstGeom prst="line">
            <a:avLst/>
          </a:prstGeom>
          <a:ln w="22225" cmpd="sng">
            <a:solidFill>
              <a:srgbClr val="58595B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D8FB8BF5-10D4-4541-AD8B-E0E00A61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428979"/>
            <a:ext cx="8861761" cy="5762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>
                <a:solidFill>
                  <a:srgbClr val="58595B"/>
                </a:solidFill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031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ção com Legenda">
    <p:bg>
      <p:bgPr>
        <a:solidFill>
          <a:srgbClr val="2D4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993" y="1447800"/>
            <a:ext cx="7944213" cy="2323374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828801" y="5927521"/>
            <a:ext cx="7745316" cy="342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AmsiProCond-Regular" panose="020B0A06020201010104" pitchFamily="34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rgbClr val="BFE1DB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17095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rgbClr val="BFE1DB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615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">
    <p:bg>
      <p:bgPr>
        <a:solidFill>
          <a:srgbClr val="2D4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7130F8E-0864-4757-8AC7-1EF78E6464FE}"/>
              </a:ext>
            </a:extLst>
          </p:cNvPr>
          <p:cNvSpPr/>
          <p:nvPr userDrawn="1"/>
        </p:nvSpPr>
        <p:spPr>
          <a:xfrm>
            <a:off x="0" y="4865426"/>
            <a:ext cx="12192000" cy="1992573"/>
          </a:xfrm>
          <a:prstGeom prst="rect">
            <a:avLst/>
          </a:prstGeom>
          <a:solidFill>
            <a:srgbClr val="EE72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8918A264-5EDC-4F85-A0BF-43DB37F0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793"/>
            <a:ext cx="10515600" cy="1474781"/>
          </a:xfrm>
          <a:prstGeom prst="rect">
            <a:avLst/>
          </a:prstGeom>
        </p:spPr>
        <p:txBody>
          <a:bodyPr/>
          <a:lstStyle>
            <a:lvl1pPr algn="ctr">
              <a:defRPr sz="5400">
                <a:latin typeface="AmsiProNarw-Black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0894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rgbClr val="2D4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9288" y="1993793"/>
            <a:ext cx="8680173" cy="2883011"/>
          </a:xfrm>
          <a:prstGeom prst="rect">
            <a:avLst/>
          </a:prstGeom>
        </p:spPr>
        <p:txBody>
          <a:bodyPr anchor="ctr" anchorCtr="1"/>
          <a:lstStyle>
            <a:lvl1pPr algn="ctr">
              <a:defRPr sz="7200">
                <a:latin typeface="AmsiProCond-Bold" panose="020B0A060202010101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543" y="4887079"/>
            <a:ext cx="8680173" cy="722905"/>
          </a:xfrm>
          <a:prstGeom prst="rect">
            <a:avLst/>
          </a:prstGeom>
        </p:spPr>
        <p:txBody>
          <a:bodyPr anchor="ctr" anchorCtr="1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  <a:latin typeface="AmsiProCond-Regular" panose="020B0A060202010101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0EEC53A-2227-4183-8CFB-7450509FC2E3}"/>
              </a:ext>
            </a:extLst>
          </p:cNvPr>
          <p:cNvSpPr/>
          <p:nvPr userDrawn="1"/>
        </p:nvSpPr>
        <p:spPr>
          <a:xfrm>
            <a:off x="1749288" y="1948072"/>
            <a:ext cx="8680173" cy="45719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945579B-90AA-450B-9CB7-9E0054FF1700}"/>
              </a:ext>
            </a:extLst>
          </p:cNvPr>
          <p:cNvSpPr/>
          <p:nvPr userDrawn="1"/>
        </p:nvSpPr>
        <p:spPr>
          <a:xfrm>
            <a:off x="1749285" y="4841360"/>
            <a:ext cx="8680173" cy="45719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36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9000">
              <a:schemeClr val="tx1"/>
            </a:gs>
            <a:gs pos="100000">
              <a:srgbClr val="BFE1DB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507386D2-D62B-417C-A2BF-6CE93AF5329D}"/>
              </a:ext>
            </a:extLst>
          </p:cNvPr>
          <p:cNvSpPr/>
          <p:nvPr userDrawn="1"/>
        </p:nvSpPr>
        <p:spPr>
          <a:xfrm flipV="1">
            <a:off x="0" y="423082"/>
            <a:ext cx="1103312" cy="638636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BF2731-4D4D-4DCC-B8CC-32FFB34D1EC6}"/>
              </a:ext>
            </a:extLst>
          </p:cNvPr>
          <p:cNvSpPr/>
          <p:nvPr userDrawn="1"/>
        </p:nvSpPr>
        <p:spPr>
          <a:xfrm flipV="1">
            <a:off x="0" y="6480413"/>
            <a:ext cx="12192000" cy="377167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CA696A9-A652-473E-A5E7-DA06F847C122}"/>
              </a:ext>
            </a:extLst>
          </p:cNvPr>
          <p:cNvSpPr/>
          <p:nvPr userDrawn="1"/>
        </p:nvSpPr>
        <p:spPr>
          <a:xfrm flipV="1">
            <a:off x="-1" y="6555586"/>
            <a:ext cx="12192000" cy="377168"/>
          </a:xfrm>
          <a:prstGeom prst="rect">
            <a:avLst/>
          </a:prstGeom>
          <a:solidFill>
            <a:srgbClr val="2D4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9CE08EF-8B18-4594-8870-C2DA7BF75A59}"/>
              </a:ext>
            </a:extLst>
          </p:cNvPr>
          <p:cNvSpPr/>
          <p:nvPr userDrawn="1"/>
        </p:nvSpPr>
        <p:spPr>
          <a:xfrm flipV="1">
            <a:off x="11106886" y="423081"/>
            <a:ext cx="1103312" cy="638637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649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53" r:id="rId2"/>
    <p:sldLayoutId id="2147483737" r:id="rId3"/>
    <p:sldLayoutId id="2147483739" r:id="rId4"/>
    <p:sldLayoutId id="2147483740" r:id="rId5"/>
    <p:sldLayoutId id="2147483749" r:id="rId6"/>
    <p:sldLayoutId id="2147483747" r:id="rId7"/>
    <p:sldLayoutId id="2147483754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9000">
              <a:schemeClr val="tx1"/>
            </a:gs>
            <a:gs pos="100000">
              <a:srgbClr val="BFE1DB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691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3" y="2892353"/>
            <a:ext cx="1522412" cy="2365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82" y="6096000"/>
            <a:ext cx="993735" cy="76200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507386D2-D62B-417C-A2BF-6CE93AF5329D}"/>
              </a:ext>
            </a:extLst>
          </p:cNvPr>
          <p:cNvSpPr/>
          <p:nvPr userDrawn="1"/>
        </p:nvSpPr>
        <p:spPr>
          <a:xfrm flipV="1">
            <a:off x="0" y="423082"/>
            <a:ext cx="1103312" cy="638636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7FBF2731-4D4D-4DCC-B8CC-32FFB34D1EC6}"/>
              </a:ext>
            </a:extLst>
          </p:cNvPr>
          <p:cNvSpPr/>
          <p:nvPr userDrawn="1"/>
        </p:nvSpPr>
        <p:spPr>
          <a:xfrm flipV="1">
            <a:off x="0" y="6480421"/>
            <a:ext cx="12192000" cy="377167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CA696A9-A652-473E-A5E7-DA06F847C122}"/>
              </a:ext>
            </a:extLst>
          </p:cNvPr>
          <p:cNvSpPr/>
          <p:nvPr userDrawn="1"/>
        </p:nvSpPr>
        <p:spPr>
          <a:xfrm flipV="1">
            <a:off x="-1" y="6555586"/>
            <a:ext cx="12192000" cy="377168"/>
          </a:xfrm>
          <a:prstGeom prst="rect">
            <a:avLst/>
          </a:prstGeom>
          <a:solidFill>
            <a:srgbClr val="2D4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9CE08EF-8B18-4594-8870-C2DA7BF75A59}"/>
              </a:ext>
            </a:extLst>
          </p:cNvPr>
          <p:cNvSpPr/>
          <p:nvPr userDrawn="1"/>
        </p:nvSpPr>
        <p:spPr>
          <a:xfrm flipV="1">
            <a:off x="11106887" y="423082"/>
            <a:ext cx="1103312" cy="638637"/>
          </a:xfrm>
          <a:prstGeom prst="rect">
            <a:avLst/>
          </a:prstGeom>
          <a:solidFill>
            <a:srgbClr val="EE72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20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3.xml"/><Relationship Id="rId3" Type="http://schemas.openxmlformats.org/officeDocument/2006/relationships/diagramLayout" Target="../diagrams/layout1.xml"/><Relationship Id="rId7" Type="http://schemas.openxmlformats.org/officeDocument/2006/relationships/chart" Target="../charts/chart4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chart" Target="../charts/chart45.xml"/><Relationship Id="rId4" Type="http://schemas.openxmlformats.org/officeDocument/2006/relationships/diagramQuickStyle" Target="../diagrams/quickStyle1.xml"/><Relationship Id="rId9" Type="http://schemas.openxmlformats.org/officeDocument/2006/relationships/chart" Target="../charts/chart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ude.rj.gov.br/informacao-sus/dados-sus/2020/11/pactuacao-interfederativa#Pacto2024" TargetMode="Externa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fazenda.rj.gov.br/" TargetMode="External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fazenda.rj.gov.br/" TargetMode="Externa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fazenda.rj.gov.br/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fazenda.rj.gov.br/" TargetMode="Externa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fazenda.rj.gov.br/" TargetMode="Externa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fazenda.rj.gov.br/" TargetMode="Externa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fazenda.rj.gov.br/" TargetMode="Externa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fazenda.rj.gov.br/" TargetMode="Externa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fazenda.rj.gov.br/" TargetMode="Externa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fazenda.rj.gov.br/" TargetMode="Externa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51333" y="2419693"/>
            <a:ext cx="101670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RELATÓRIO DETALHADO DO QUADRIMESTRE ANTERIOR (RDQA)</a:t>
            </a:r>
            <a:br>
              <a:rPr lang="pt-BR" sz="4400" b="1" dirty="0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pt-BR" sz="4400" b="1" dirty="0">
                <a:solidFill>
                  <a:prstClr val="whit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2º Quadrimestre de 2024</a:t>
            </a:r>
            <a:endParaRPr lang="pt-BR" sz="1100" dirty="0"/>
          </a:p>
        </p:txBody>
      </p:sp>
      <p:grpSp>
        <p:nvGrpSpPr>
          <p:cNvPr id="11" name="Grupo 10"/>
          <p:cNvGrpSpPr/>
          <p:nvPr/>
        </p:nvGrpSpPr>
        <p:grpSpPr>
          <a:xfrm>
            <a:off x="3932861" y="5761806"/>
            <a:ext cx="4326278" cy="1022614"/>
            <a:chOff x="3868216" y="5341307"/>
            <a:chExt cx="4534687" cy="1376650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3"/>
            <a:srcRect r="77957"/>
            <a:stretch/>
          </p:blipFill>
          <p:spPr>
            <a:xfrm>
              <a:off x="3868216" y="5341307"/>
              <a:ext cx="1038555" cy="1376650"/>
            </a:xfrm>
            <a:prstGeom prst="rect">
              <a:avLst/>
            </a:prstGeom>
          </p:spPr>
        </p:pic>
        <p:sp>
          <p:nvSpPr>
            <p:cNvPr id="2" name="CaixaDeTexto 1"/>
            <p:cNvSpPr txBox="1"/>
            <p:nvPr/>
          </p:nvSpPr>
          <p:spPr>
            <a:xfrm>
              <a:off x="4906771" y="5531243"/>
              <a:ext cx="1738184" cy="947351"/>
            </a:xfrm>
            <a:prstGeom prst="rect">
              <a:avLst/>
            </a:prstGeom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pt-BR" sz="23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PREFEITURA DE NITERÓI</a:t>
              </a:r>
            </a:p>
          </p:txBody>
        </p:sp>
        <p:cxnSp>
          <p:nvCxnSpPr>
            <p:cNvPr id="8" name="Conector reto 7"/>
            <p:cNvCxnSpPr/>
            <p:nvPr/>
          </p:nvCxnSpPr>
          <p:spPr>
            <a:xfrm>
              <a:off x="6640002" y="5531243"/>
              <a:ext cx="0" cy="9473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>
            <a:xfrm>
              <a:off x="6763573" y="5531243"/>
              <a:ext cx="1639330" cy="947351"/>
            </a:xfrm>
            <a:prstGeom prst="rect">
              <a:avLst/>
            </a:prstGeom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pt-BR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SECRETARIA DE SAÚDE</a:t>
              </a: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2685535" y="4930680"/>
            <a:ext cx="6824465" cy="584887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Secretária Municipal de Saúde: Anamaria Carvalho Schneider.</a:t>
            </a:r>
          </a:p>
          <a:p>
            <a:pPr algn="ctr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Presidente do Conselho Municipal de Saúde: Cláudio José de Oliveira.</a:t>
            </a:r>
          </a:p>
        </p:txBody>
      </p:sp>
    </p:spTree>
    <p:extLst>
      <p:ext uri="{BB962C8B-B14F-4D97-AF65-F5344CB8AC3E}">
        <p14:creationId xmlns:p14="http://schemas.microsoft.com/office/powerpoint/2010/main" val="223598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1095469" y="429658"/>
            <a:ext cx="10004079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Especializada Ambulatorial</a:t>
            </a:r>
          </a:p>
        </p:txBody>
      </p:sp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10</a:t>
            </a:r>
          </a:p>
        </p:txBody>
      </p:sp>
      <p:graphicFrame>
        <p:nvGraphicFramePr>
          <p:cNvPr id="6" name="Espaço Reservado para Conteúdo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049724"/>
              </p:ext>
            </p:extLst>
          </p:nvPr>
        </p:nvGraphicFramePr>
        <p:xfrm>
          <a:off x="1020663" y="2265404"/>
          <a:ext cx="9798227" cy="3576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ângulo 6"/>
          <p:cNvSpPr/>
          <p:nvPr/>
        </p:nvSpPr>
        <p:spPr>
          <a:xfrm>
            <a:off x="1999602" y="1180112"/>
            <a:ext cx="8044310" cy="122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9" b="0" i="0" u="none" strike="noStrike" kern="1200" spc="0" baseline="0">
                <a:solidFill>
                  <a:srgbClr val="201E1D"/>
                </a:solidFill>
                <a:latin typeface="+mn-lt"/>
                <a:ea typeface="+mn-ea"/>
                <a:cs typeface="+mn-cs"/>
              </a:defRPr>
            </a:pPr>
            <a:r>
              <a:rPr lang="pt-BR" sz="3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VIGILÂNCIA EM SAÚDE</a:t>
            </a:r>
          </a:p>
          <a:p>
            <a:pPr algn="ctr">
              <a:defRPr sz="2169" b="0" i="0" u="none" strike="noStrike" kern="1200" spc="0" baseline="0">
                <a:solidFill>
                  <a:srgbClr val="201E1D"/>
                </a:solidFill>
                <a:latin typeface="+mn-lt"/>
                <a:ea typeface="+mn-ea"/>
                <a:cs typeface="+mn-cs"/>
              </a:defRPr>
            </a:pPr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r>
              <a:rPr lang="en-US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procedimentos realizados</a:t>
            </a:r>
            <a:r>
              <a:rPr lang="en-US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defRPr sz="2169" b="0" i="0" u="none" strike="noStrike" kern="1200" spc="0" baseline="0">
                <a:solidFill>
                  <a:srgbClr val="201E1D"/>
                </a:solidFill>
                <a:latin typeface="+mn-lt"/>
                <a:ea typeface="+mn-ea"/>
                <a:cs typeface="+mn-cs"/>
              </a:defRPr>
            </a:pPr>
            <a:r>
              <a:rPr lang="en-US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2021 a 2024 – Janeiro a </a:t>
            </a:r>
            <a:r>
              <a:rPr lang="en-US" sz="216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agosto</a:t>
            </a:r>
            <a:endParaRPr lang="pt-BR" sz="216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437668" y="6066204"/>
            <a:ext cx="1116817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Roboto Light"/>
              </a:rPr>
              <a:t>Fonte: Ministério da Saúde - Sistema de Informações Ambulatoriais do SUS - SIA/SUS e do BPA (resultados da Vigilância Sanitária). Dados estimados para agosto de 2024. Acesso em: 13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1331053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1107892" y="432891"/>
            <a:ext cx="7239403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de Urgência e Emergência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491734" y="6083741"/>
            <a:ext cx="109939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SIA/SUS. Dados estimados para agosto de 2024. Acesso em: 13 de setembro de 2024. Obs.: Outros procedimentos correspondem a Procedimentos cirúrgicos e Órteses, próteses e materiais especiais.</a:t>
            </a:r>
          </a:p>
        </p:txBody>
      </p:sp>
      <p:sp>
        <p:nvSpPr>
          <p:cNvPr id="6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11</a:t>
            </a:r>
          </a:p>
        </p:txBody>
      </p:sp>
      <p:graphicFrame>
        <p:nvGraphicFramePr>
          <p:cNvPr id="8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454431"/>
              </p:ext>
            </p:extLst>
          </p:nvPr>
        </p:nvGraphicFramePr>
        <p:xfrm>
          <a:off x="170329" y="1093903"/>
          <a:ext cx="7959683" cy="4915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185470"/>
              </p:ext>
            </p:extLst>
          </p:nvPr>
        </p:nvGraphicFramePr>
        <p:xfrm>
          <a:off x="8356348" y="208230"/>
          <a:ext cx="3521725" cy="28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6263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1113577" y="429658"/>
            <a:ext cx="7251826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Especializada Hospitalar</a:t>
            </a: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491734" y="6083741"/>
            <a:ext cx="109939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 Sistema de Informações Hospitalares do SUS (SIH/SUS). Dados estimados para agosto de 2024. Acesso em: 9 de setembro de 2024. Obs.: Outros procedimentos correspondem a Procedimentos com finalidade diagnóstica e Transplantes de órgãos e células.</a:t>
            </a:r>
          </a:p>
        </p:txBody>
      </p:sp>
      <p:sp>
        <p:nvSpPr>
          <p:cNvPr id="6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12</a:t>
            </a:r>
          </a:p>
        </p:txBody>
      </p:sp>
      <p:graphicFrame>
        <p:nvGraphicFramePr>
          <p:cNvPr id="7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5962852"/>
              </p:ext>
            </p:extLst>
          </p:nvPr>
        </p:nvGraphicFramePr>
        <p:xfrm>
          <a:off x="396239" y="798288"/>
          <a:ext cx="8295087" cy="528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706914"/>
              </p:ext>
            </p:extLst>
          </p:nvPr>
        </p:nvGraphicFramePr>
        <p:xfrm>
          <a:off x="8356349" y="217283"/>
          <a:ext cx="3521725" cy="28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6313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410252" y="6596390"/>
            <a:ext cx="109939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 Sistema de Informações Hospitalares do SUS (SIH/SUS). Dados estimados para agosto de 2024. Acesso em: 9 de setembro de 2024. </a:t>
            </a:r>
          </a:p>
        </p:txBody>
      </p:sp>
      <p:sp>
        <p:nvSpPr>
          <p:cNvPr id="6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13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0003648"/>
              </p:ext>
            </p:extLst>
          </p:nvPr>
        </p:nvGraphicFramePr>
        <p:xfrm>
          <a:off x="144855" y="963812"/>
          <a:ext cx="11867693" cy="5509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1113576" y="429658"/>
            <a:ext cx="9976919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Especializada Hospitalar</a:t>
            </a:r>
          </a:p>
        </p:txBody>
      </p:sp>
    </p:spTree>
    <p:extLst>
      <p:ext uri="{BB962C8B-B14F-4D97-AF65-F5344CB8AC3E}">
        <p14:creationId xmlns:p14="http://schemas.microsoft.com/office/powerpoint/2010/main" val="2261345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14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491734" y="6210195"/>
            <a:ext cx="109939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 Sistema de Informações Hospitalares do SUS (SIH/SUS). Dados estimados para agosto de 2024. Acesso em: 9 de setembro de 2024. </a:t>
            </a: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762439"/>
              </p:ext>
            </p:extLst>
          </p:nvPr>
        </p:nvGraphicFramePr>
        <p:xfrm>
          <a:off x="345056" y="2472905"/>
          <a:ext cx="11316779" cy="340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3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3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0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Procedimento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Nº</a:t>
                      </a:r>
                      <a:r>
                        <a:rPr lang="pt-BR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internações</a:t>
                      </a:r>
                      <a:endParaRPr lang="pt-B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do total de internações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Parto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Parto cesariano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Tratamento de outros transtornos originados no período perinatal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Tratamento de intercorrências clínicas de paciente oncológico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Parto cesariano c/ laqueadura tubária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Outros procedimentos com cirurgias sequenciais</a:t>
                      </a:r>
                    </a:p>
                    <a:p>
                      <a:endParaRPr lang="pt-B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Título 1"/>
          <p:cNvSpPr txBox="1">
            <a:spLocks/>
          </p:cNvSpPr>
          <p:nvPr/>
        </p:nvSpPr>
        <p:spPr>
          <a:xfrm>
            <a:off x="2489703" y="1324130"/>
            <a:ext cx="7134131" cy="8255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Internações por procedimentos mais frequentes no HUAP</a:t>
            </a:r>
            <a:b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Janeiro a agosto de 2024</a:t>
            </a:r>
          </a:p>
        </p:txBody>
      </p:sp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1113576" y="429658"/>
            <a:ext cx="9967866" cy="661012"/>
          </a:xfrm>
        </p:spPr>
        <p:txBody>
          <a:bodyPr>
            <a:normAutofit/>
          </a:bodyPr>
          <a:lstStyle/>
          <a:p>
            <a:pPr algn="ctr"/>
            <a:r>
              <a:rPr lang="pt-BR" sz="3500" b="1" dirty="0">
                <a:solidFill>
                  <a:srgbClr val="2D4D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Atenção Especializada Hospitalar</a:t>
            </a:r>
          </a:p>
        </p:txBody>
      </p:sp>
    </p:spTree>
    <p:extLst>
      <p:ext uri="{BB962C8B-B14F-4D97-AF65-F5344CB8AC3E}">
        <p14:creationId xmlns:p14="http://schemas.microsoft.com/office/powerpoint/2010/main" val="427559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15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491734" y="6210195"/>
            <a:ext cx="109939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Hospitalares do SUS - SIH/SUS. Dados estimados para agosto de 2024. Acesso em: 6 de setembro de 2024.</a:t>
            </a:r>
          </a:p>
        </p:txBody>
      </p:sp>
      <p:graphicFrame>
        <p:nvGraphicFramePr>
          <p:cNvPr id="7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412977"/>
              </p:ext>
            </p:extLst>
          </p:nvPr>
        </p:nvGraphicFramePr>
        <p:xfrm>
          <a:off x="152400" y="1175657"/>
          <a:ext cx="11632163" cy="5125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1113576" y="429658"/>
            <a:ext cx="9985973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Especializada Hospitalar</a:t>
            </a:r>
          </a:p>
        </p:txBody>
      </p:sp>
    </p:spTree>
    <p:extLst>
      <p:ext uri="{BB962C8B-B14F-4D97-AF65-F5344CB8AC3E}">
        <p14:creationId xmlns:p14="http://schemas.microsoft.com/office/powerpoint/2010/main" val="746851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16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491734" y="6216525"/>
            <a:ext cx="109939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Hospitalares do SUS (SIH/SUS). Dados estimados para agosto de 2024. Acesso em: 9 de setembro de 2024.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318928"/>
              </p:ext>
            </p:extLst>
          </p:nvPr>
        </p:nvGraphicFramePr>
        <p:xfrm>
          <a:off x="491734" y="1258433"/>
          <a:ext cx="11022013" cy="5048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2"/>
          <p:cNvSpPr>
            <a:spLocks noGrp="1"/>
          </p:cNvSpPr>
          <p:nvPr>
            <p:ph type="title"/>
          </p:nvPr>
        </p:nvSpPr>
        <p:spPr>
          <a:xfrm>
            <a:off x="1113576" y="429658"/>
            <a:ext cx="9995026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Especializada Hospitalar</a:t>
            </a:r>
          </a:p>
        </p:txBody>
      </p:sp>
    </p:spTree>
    <p:extLst>
      <p:ext uri="{BB962C8B-B14F-4D97-AF65-F5344CB8AC3E}">
        <p14:creationId xmlns:p14="http://schemas.microsoft.com/office/powerpoint/2010/main" val="170740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1522412" y="429658"/>
            <a:ext cx="893259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Atenção Psicossocial Ambulatorial</a:t>
            </a:r>
          </a:p>
        </p:txBody>
      </p:sp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17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491734" y="6052580"/>
            <a:ext cx="109939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 e informações fornecidas pela Vice-presidência de Atenção Coletiva, Ambulatorial e da Família (Vipacaf). Acesso em: 21 de outubro de 2024. </a:t>
            </a:r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923753"/>
              </p:ext>
            </p:extLst>
          </p:nvPr>
        </p:nvGraphicFramePr>
        <p:xfrm>
          <a:off x="371475" y="914400"/>
          <a:ext cx="11401425" cy="5082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524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18</a:t>
            </a:r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1522412" y="429658"/>
            <a:ext cx="893259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Atenção Psicossocial Ambulatorial</a:t>
            </a:r>
          </a:p>
        </p:txBody>
      </p:sp>
      <p:graphicFrame>
        <p:nvGraphicFramePr>
          <p:cNvPr id="8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753412"/>
              </p:ext>
            </p:extLst>
          </p:nvPr>
        </p:nvGraphicFramePr>
        <p:xfrm>
          <a:off x="-3295068" y="908447"/>
          <a:ext cx="12457175" cy="577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Espaço Reservado para Conteúd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698943"/>
              </p:ext>
            </p:extLst>
          </p:nvPr>
        </p:nvGraphicFramePr>
        <p:xfrm>
          <a:off x="7737231" y="2797521"/>
          <a:ext cx="4314093" cy="3490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491734" y="6107996"/>
            <a:ext cx="109939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 e informações fornecidas pela Vice-presidência de Atenção Coletiva, Ambulatorial e da Família (Vipacaf). Acesso em: 21 de outubro de 2024. </a:t>
            </a:r>
          </a:p>
        </p:txBody>
      </p:sp>
    </p:spTree>
    <p:extLst>
      <p:ext uri="{BB962C8B-B14F-4D97-AF65-F5344CB8AC3E}">
        <p14:creationId xmlns:p14="http://schemas.microsoft.com/office/powerpoint/2010/main" val="2006984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1522412" y="429658"/>
            <a:ext cx="893259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Atenção Psicossocial Ambulatorial</a:t>
            </a:r>
          </a:p>
        </p:txBody>
      </p:sp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19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7755762"/>
              </p:ext>
            </p:extLst>
          </p:nvPr>
        </p:nvGraphicFramePr>
        <p:xfrm>
          <a:off x="508747" y="1074127"/>
          <a:ext cx="11174506" cy="5707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491734" y="6107996"/>
            <a:ext cx="109939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 e informações fornecidas pela Vice-presidência de Atenção Coletiva, Ambulatorial e da Família (Vipacaf). Acesso em: 21 de outubro de 2024. </a:t>
            </a:r>
          </a:p>
        </p:txBody>
      </p:sp>
    </p:spTree>
    <p:extLst>
      <p:ext uri="{BB962C8B-B14F-4D97-AF65-F5344CB8AC3E}">
        <p14:creationId xmlns:p14="http://schemas.microsoft.com/office/powerpoint/2010/main" val="62204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86416" y="429658"/>
            <a:ext cx="10013133" cy="661012"/>
          </a:xfrm>
        </p:spPr>
        <p:txBody>
          <a:bodyPr/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Principais tópicos</a:t>
            </a:r>
          </a:p>
        </p:txBody>
      </p:sp>
      <p:grpSp>
        <p:nvGrpSpPr>
          <p:cNvPr id="40" name="Google Shape;725;p31"/>
          <p:cNvGrpSpPr/>
          <p:nvPr/>
        </p:nvGrpSpPr>
        <p:grpSpPr>
          <a:xfrm>
            <a:off x="1170888" y="1656162"/>
            <a:ext cx="9744761" cy="671133"/>
            <a:chOff x="1037539" y="1103712"/>
            <a:chExt cx="7069036" cy="67113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1" name="Google Shape;726;p31"/>
            <p:cNvSpPr/>
            <p:nvPr/>
          </p:nvSpPr>
          <p:spPr>
            <a:xfrm>
              <a:off x="1037539" y="1103879"/>
              <a:ext cx="1310700" cy="670800"/>
            </a:xfrm>
            <a:prstGeom prst="homePlat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" name="Google Shape;727;p31"/>
            <p:cNvGrpSpPr/>
            <p:nvPr/>
          </p:nvGrpSpPr>
          <p:grpSpPr>
            <a:xfrm>
              <a:off x="2081001" y="1103712"/>
              <a:ext cx="6025460" cy="671133"/>
              <a:chOff x="2189480" y="2153920"/>
              <a:chExt cx="7213528" cy="1137900"/>
            </a:xfrm>
            <a:grpFill/>
          </p:grpSpPr>
          <p:sp>
            <p:nvSpPr>
              <p:cNvPr id="45" name="Google Shape;728;p31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729;p31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" name="Google Shape;730;p31"/>
            <p:cNvSpPr txBox="1"/>
            <p:nvPr/>
          </p:nvSpPr>
          <p:spPr>
            <a:xfrm>
              <a:off x="2514575" y="1261229"/>
              <a:ext cx="5592000" cy="356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r>
                <a:rPr lang="pt-BR" sz="2400" b="1" dirty="0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Resultados Assistenciais</a:t>
              </a:r>
            </a:p>
          </p:txBody>
        </p:sp>
        <p:sp>
          <p:nvSpPr>
            <p:cNvPr id="44" name="Google Shape;731;p31"/>
            <p:cNvSpPr txBox="1"/>
            <p:nvPr/>
          </p:nvSpPr>
          <p:spPr>
            <a:xfrm>
              <a:off x="1365589" y="1212925"/>
              <a:ext cx="654600" cy="45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7" name="Google Shape;732;p31"/>
          <p:cNvGrpSpPr/>
          <p:nvPr/>
        </p:nvGrpSpPr>
        <p:grpSpPr>
          <a:xfrm>
            <a:off x="1170889" y="2394966"/>
            <a:ext cx="9744590" cy="671133"/>
            <a:chOff x="1037539" y="1842516"/>
            <a:chExt cx="7069036" cy="67113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8" name="Google Shape;733;p31"/>
            <p:cNvSpPr/>
            <p:nvPr/>
          </p:nvSpPr>
          <p:spPr>
            <a:xfrm>
              <a:off x="1037539" y="1842683"/>
              <a:ext cx="1310700" cy="670800"/>
            </a:xfrm>
            <a:prstGeom prst="homePlat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734;p31"/>
            <p:cNvGrpSpPr/>
            <p:nvPr/>
          </p:nvGrpSpPr>
          <p:grpSpPr>
            <a:xfrm>
              <a:off x="2081001" y="1842516"/>
              <a:ext cx="6025460" cy="671133"/>
              <a:chOff x="2189480" y="2153920"/>
              <a:chExt cx="7213528" cy="1137900"/>
            </a:xfrm>
            <a:grpFill/>
          </p:grpSpPr>
          <p:sp>
            <p:nvSpPr>
              <p:cNvPr id="52" name="Google Shape;735;p31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736;p31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737;p31"/>
            <p:cNvSpPr txBox="1"/>
            <p:nvPr/>
          </p:nvSpPr>
          <p:spPr>
            <a:xfrm>
              <a:off x="2514575" y="2000033"/>
              <a:ext cx="5592000" cy="356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r>
                <a:rPr lang="pt-B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Pactuação Interfederativa</a:t>
              </a:r>
              <a:endParaRPr lang="en-US" sz="2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738;p31"/>
            <p:cNvSpPr txBox="1"/>
            <p:nvPr/>
          </p:nvSpPr>
          <p:spPr>
            <a:xfrm>
              <a:off x="1365600" y="1951733"/>
              <a:ext cx="654600" cy="45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4" name="Google Shape;739;p31"/>
          <p:cNvGrpSpPr/>
          <p:nvPr/>
        </p:nvGrpSpPr>
        <p:grpSpPr>
          <a:xfrm>
            <a:off x="1170889" y="3133769"/>
            <a:ext cx="9744604" cy="671133"/>
            <a:chOff x="1037539" y="2581319"/>
            <a:chExt cx="7068922" cy="671133"/>
          </a:xfrm>
        </p:grpSpPr>
        <p:sp>
          <p:nvSpPr>
            <p:cNvPr id="55" name="Google Shape;740;p31"/>
            <p:cNvSpPr/>
            <p:nvPr/>
          </p:nvSpPr>
          <p:spPr>
            <a:xfrm>
              <a:off x="1037539" y="2581486"/>
              <a:ext cx="1310700" cy="670800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" name="Google Shape;741;p31"/>
            <p:cNvGrpSpPr/>
            <p:nvPr/>
          </p:nvGrpSpPr>
          <p:grpSpPr>
            <a:xfrm>
              <a:off x="2081001" y="2581319"/>
              <a:ext cx="6025460" cy="671133"/>
              <a:chOff x="2189480" y="2153920"/>
              <a:chExt cx="7213528" cy="1137900"/>
            </a:xfrm>
          </p:grpSpPr>
          <p:sp>
            <p:nvSpPr>
              <p:cNvPr id="59" name="Google Shape;742;p31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743;p31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" name="Google Shape;744;p31"/>
            <p:cNvSpPr txBox="1"/>
            <p:nvPr/>
          </p:nvSpPr>
          <p:spPr>
            <a:xfrm flipH="1">
              <a:off x="2514450" y="2738836"/>
              <a:ext cx="5592000" cy="35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r>
                <a:rPr lang="pt-B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Controle, Avaliação e Auditoria</a:t>
              </a:r>
              <a:endParaRPr lang="en-US" sz="2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8" name="Google Shape;745;p31"/>
            <p:cNvSpPr txBox="1"/>
            <p:nvPr/>
          </p:nvSpPr>
          <p:spPr>
            <a:xfrm>
              <a:off x="1365600" y="2690536"/>
              <a:ext cx="6546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1" name="Google Shape;746;p31"/>
          <p:cNvGrpSpPr/>
          <p:nvPr/>
        </p:nvGrpSpPr>
        <p:grpSpPr>
          <a:xfrm>
            <a:off x="1170889" y="3872573"/>
            <a:ext cx="9744604" cy="671133"/>
            <a:chOff x="1037539" y="3320123"/>
            <a:chExt cx="7068922" cy="671133"/>
          </a:xfrm>
        </p:grpSpPr>
        <p:sp>
          <p:nvSpPr>
            <p:cNvPr id="62" name="Google Shape;747;p31"/>
            <p:cNvSpPr/>
            <p:nvPr/>
          </p:nvSpPr>
          <p:spPr>
            <a:xfrm>
              <a:off x="1037539" y="3320290"/>
              <a:ext cx="1310700" cy="670800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" name="Google Shape;748;p31"/>
            <p:cNvGrpSpPr/>
            <p:nvPr/>
          </p:nvGrpSpPr>
          <p:grpSpPr>
            <a:xfrm>
              <a:off x="2081001" y="3320123"/>
              <a:ext cx="6025460" cy="671133"/>
              <a:chOff x="2189480" y="2153920"/>
              <a:chExt cx="7213528" cy="1137900"/>
            </a:xfrm>
          </p:grpSpPr>
          <p:sp>
            <p:nvSpPr>
              <p:cNvPr id="66" name="Google Shape;749;p31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750;p31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" name="Google Shape;751;p31"/>
            <p:cNvSpPr txBox="1"/>
            <p:nvPr/>
          </p:nvSpPr>
          <p:spPr>
            <a:xfrm flipH="1">
              <a:off x="2514450" y="3477640"/>
              <a:ext cx="5592000" cy="35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r>
                <a:rPr lang="pt-B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Execução Orçamentária e Financeira</a:t>
              </a:r>
              <a:endParaRPr lang="en-US" sz="2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5" name="Google Shape;752;p31"/>
            <p:cNvSpPr txBox="1"/>
            <p:nvPr/>
          </p:nvSpPr>
          <p:spPr>
            <a:xfrm>
              <a:off x="1365600" y="3429340"/>
              <a:ext cx="6546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8" name="Google Shape;753;p31"/>
          <p:cNvGrpSpPr/>
          <p:nvPr/>
        </p:nvGrpSpPr>
        <p:grpSpPr>
          <a:xfrm>
            <a:off x="1170888" y="4614477"/>
            <a:ext cx="9744761" cy="671133"/>
            <a:chOff x="1037539" y="4062027"/>
            <a:chExt cx="7069036" cy="671133"/>
          </a:xfrm>
        </p:grpSpPr>
        <p:sp>
          <p:nvSpPr>
            <p:cNvPr id="69" name="Google Shape;754;p31"/>
            <p:cNvSpPr/>
            <p:nvPr/>
          </p:nvSpPr>
          <p:spPr>
            <a:xfrm>
              <a:off x="1037539" y="4062193"/>
              <a:ext cx="1310700" cy="670800"/>
            </a:xfrm>
            <a:prstGeom prst="homePlate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" name="Google Shape;755;p31"/>
            <p:cNvGrpSpPr/>
            <p:nvPr/>
          </p:nvGrpSpPr>
          <p:grpSpPr>
            <a:xfrm>
              <a:off x="2081001" y="4062027"/>
              <a:ext cx="6025460" cy="671133"/>
              <a:chOff x="2189480" y="2153920"/>
              <a:chExt cx="7213528" cy="1137900"/>
            </a:xfrm>
          </p:grpSpPr>
          <p:sp>
            <p:nvSpPr>
              <p:cNvPr id="73" name="Google Shape;756;p31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57;p31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758;p31"/>
            <p:cNvSpPr txBox="1"/>
            <p:nvPr/>
          </p:nvSpPr>
          <p:spPr>
            <a:xfrm>
              <a:off x="2514575" y="4219543"/>
              <a:ext cx="5592000" cy="35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r>
                <a:rPr lang="pt-BR" sz="2400" b="1" dirty="0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Principais realizações</a:t>
              </a:r>
            </a:p>
          </p:txBody>
        </p:sp>
        <p:sp>
          <p:nvSpPr>
            <p:cNvPr id="72" name="Google Shape;759;p31"/>
            <p:cNvSpPr txBox="1"/>
            <p:nvPr/>
          </p:nvSpPr>
          <p:spPr>
            <a:xfrm>
              <a:off x="1365600" y="4171243"/>
              <a:ext cx="6546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76" name="Google Shape;753;p31"/>
          <p:cNvGrpSpPr/>
          <p:nvPr/>
        </p:nvGrpSpPr>
        <p:grpSpPr>
          <a:xfrm>
            <a:off x="1170888" y="5346777"/>
            <a:ext cx="9744761" cy="671133"/>
            <a:chOff x="1037539" y="4062027"/>
            <a:chExt cx="7069036" cy="671133"/>
          </a:xfrm>
        </p:grpSpPr>
        <p:sp>
          <p:nvSpPr>
            <p:cNvPr id="77" name="Google Shape;754;p31"/>
            <p:cNvSpPr/>
            <p:nvPr/>
          </p:nvSpPr>
          <p:spPr>
            <a:xfrm>
              <a:off x="1037539" y="4062193"/>
              <a:ext cx="1310700" cy="6708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" name="Google Shape;755;p31"/>
            <p:cNvGrpSpPr/>
            <p:nvPr/>
          </p:nvGrpSpPr>
          <p:grpSpPr>
            <a:xfrm>
              <a:off x="2081001" y="4062027"/>
              <a:ext cx="6025460" cy="671133"/>
              <a:chOff x="2189480" y="2153920"/>
              <a:chExt cx="7213528" cy="1137900"/>
            </a:xfrm>
          </p:grpSpPr>
          <p:sp>
            <p:nvSpPr>
              <p:cNvPr id="81" name="Google Shape;756;p31"/>
              <p:cNvSpPr/>
              <p:nvPr/>
            </p:nvSpPr>
            <p:spPr>
              <a:xfrm>
                <a:off x="2189480" y="2153920"/>
                <a:ext cx="7173000" cy="1137900"/>
              </a:xfrm>
              <a:prstGeom prst="chevron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57;p31"/>
              <p:cNvSpPr/>
              <p:nvPr/>
            </p:nvSpPr>
            <p:spPr>
              <a:xfrm>
                <a:off x="7779408" y="2153920"/>
                <a:ext cx="1623600" cy="11379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" name="Google Shape;758;p31"/>
            <p:cNvSpPr txBox="1"/>
            <p:nvPr/>
          </p:nvSpPr>
          <p:spPr>
            <a:xfrm>
              <a:off x="2514575" y="4219543"/>
              <a:ext cx="5592000" cy="35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r>
                <a:rPr lang="pt-BR" sz="2400" b="1" dirty="0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Saúde na mídia</a:t>
              </a:r>
            </a:p>
          </p:txBody>
        </p:sp>
        <p:sp>
          <p:nvSpPr>
            <p:cNvPr id="80" name="Google Shape;759;p31"/>
            <p:cNvSpPr txBox="1"/>
            <p:nvPr/>
          </p:nvSpPr>
          <p:spPr>
            <a:xfrm>
              <a:off x="1365600" y="4171243"/>
              <a:ext cx="6546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Open Sans"/>
                <a:buNone/>
                <a:tabLst/>
                <a:defRPr/>
              </a:pPr>
              <a:r>
                <a:rPr lang="en" sz="2400" kern="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6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270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1522412" y="429658"/>
            <a:ext cx="893259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Atenção Psicossocial Hospitalar</a:t>
            </a:r>
          </a:p>
        </p:txBody>
      </p:sp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20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491734" y="6252737"/>
            <a:ext cx="109939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Hospitalares do SUS (SIH/SUS). Dados estimados para agosto de 2024. Acesso em: 9 de setembro de 2024.</a:t>
            </a:r>
          </a:p>
        </p:txBody>
      </p:sp>
      <p:graphicFrame>
        <p:nvGraphicFramePr>
          <p:cNvPr id="7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246715"/>
              </p:ext>
            </p:extLst>
          </p:nvPr>
        </p:nvGraphicFramePr>
        <p:xfrm>
          <a:off x="791546" y="1090670"/>
          <a:ext cx="10554477" cy="5257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1428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/>
          <p:cNvSpPr txBox="1">
            <a:spLocks/>
          </p:cNvSpPr>
          <p:nvPr/>
        </p:nvSpPr>
        <p:spPr>
          <a:xfrm>
            <a:off x="1068310" y="429658"/>
            <a:ext cx="7293096" cy="661012"/>
          </a:xfr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412071027"/>
              </p:ext>
            </p:extLst>
          </p:nvPr>
        </p:nvGraphicFramePr>
        <p:xfrm>
          <a:off x="1068309" y="1257436"/>
          <a:ext cx="7293097" cy="505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21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1852C5B-4BAD-A5A4-A0C3-421BFDA16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182542"/>
            <a:ext cx="107703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SIA/SUS. Dados estimados para agosto de 2024. Acesso em: 12 de setembro de 2024.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DCB6290D-F74B-5CB1-F3FB-B55E6D084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125857"/>
              </p:ext>
            </p:extLst>
          </p:nvPr>
        </p:nvGraphicFramePr>
        <p:xfrm>
          <a:off x="8361406" y="3781167"/>
          <a:ext cx="3515272" cy="213886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927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992">
                <a:tc gridSpan="3">
                  <a:txBody>
                    <a:bodyPr/>
                    <a:lstStyle/>
                    <a:p>
                      <a:pPr algn="ctr"/>
                      <a:r>
                        <a:rPr lang="pt-BR" sz="16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Principais exames de imagem (2024)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3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Exames radiológicos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80.887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3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Ultrassonografias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25,0%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32.560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67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Tomografias computadorizadas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11.050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6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Ressonâncias magnéticas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4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175462"/>
                  </a:ext>
                </a:extLst>
              </a:tr>
            </a:tbl>
          </a:graphicData>
        </a:graphic>
      </p:graphicFrame>
      <p:graphicFrame>
        <p:nvGraphicFramePr>
          <p:cNvPr id="9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896696"/>
              </p:ext>
            </p:extLst>
          </p:nvPr>
        </p:nvGraphicFramePr>
        <p:xfrm>
          <a:off x="8347294" y="199176"/>
          <a:ext cx="3520800" cy="28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0816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098106"/>
              </p:ext>
            </p:extLst>
          </p:nvPr>
        </p:nvGraphicFramePr>
        <p:xfrm>
          <a:off x="963828" y="1090670"/>
          <a:ext cx="10020086" cy="495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sp>
        <p:nvSpPr>
          <p:cNvPr id="11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22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253E096-E3EA-B72E-4D0E-F6D4FA3A3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42207"/>
              </p:ext>
            </p:extLst>
          </p:nvPr>
        </p:nvGraphicFramePr>
        <p:xfrm>
          <a:off x="7977673" y="2223340"/>
          <a:ext cx="3841258" cy="14249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3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376">
                <a:tc gridSpan="3">
                  <a:txBody>
                    <a:bodyPr/>
                    <a:lstStyle/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Mais frequentes na rede própria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Exames radiológicos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83,5%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73.073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Ultrassonografias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7.505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Tomografias computadorizadas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6,3%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5.502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711CEEA3-D1AF-1D46-FF67-C22CC04BD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182542"/>
            <a:ext cx="107703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SIA/SUS. Dados estimados para agosto de 2024. Acesso em: 12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4165631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3101339"/>
              </p:ext>
            </p:extLst>
          </p:nvPr>
        </p:nvGraphicFramePr>
        <p:xfrm>
          <a:off x="963828" y="1090670"/>
          <a:ext cx="10020086" cy="495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sp>
        <p:nvSpPr>
          <p:cNvPr id="8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23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302648E-8B92-4B5C-823D-E457F7734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130233"/>
              </p:ext>
            </p:extLst>
          </p:nvPr>
        </p:nvGraphicFramePr>
        <p:xfrm>
          <a:off x="7977673" y="2223340"/>
          <a:ext cx="3841258" cy="1863118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3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376">
                <a:tc gridSpan="3">
                  <a:txBody>
                    <a:bodyPr/>
                    <a:lstStyle/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Mais frequentes na rede complementar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Ultrassonografias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58,7%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25.055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Exames radiológicos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18,3%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7.814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Tomografias computadorizadas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13,0%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5.549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Ressonâncias magnéticas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175462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26542398-2B0F-6BF7-B975-90820BCCA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182542"/>
            <a:ext cx="107703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SIA/SUS. Dados estimados para agosto de 2024. Acesso em: 12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2417238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/>
          <p:cNvSpPr txBox="1">
            <a:spLocks/>
          </p:cNvSpPr>
          <p:nvPr/>
        </p:nvSpPr>
        <p:spPr>
          <a:xfrm>
            <a:off x="1068310" y="429658"/>
            <a:ext cx="7268382" cy="661012"/>
          </a:xfr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227750742"/>
              </p:ext>
            </p:extLst>
          </p:nvPr>
        </p:nvGraphicFramePr>
        <p:xfrm>
          <a:off x="1068311" y="1260910"/>
          <a:ext cx="7268381" cy="505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20"/>
          <p:cNvSpPr txBox="1">
            <a:spLocks noChangeArrowheads="1"/>
          </p:cNvSpPr>
          <p:nvPr/>
        </p:nvSpPr>
        <p:spPr bwMode="auto">
          <a:xfrm>
            <a:off x="11715185" y="6553276"/>
            <a:ext cx="394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24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sz="1600" dirty="0">
              <a:latin typeface="Calibri" panose="020F0502020204030204" pitchFamily="34" charset="0"/>
              <a:ea typeface="Roboto Light"/>
              <a:cs typeface="Roboto Ligh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F5E9FFC-A845-908D-A713-67F51B927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182542"/>
            <a:ext cx="107703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Hospitalares do SUS - SIH/SUS. Dados estimados para agosto de 2024. Acesso em: 12 de setembro de 2024.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9F8F2CB-1F63-57E1-F981-98B1D0A7B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027941"/>
              </p:ext>
            </p:extLst>
          </p:nvPr>
        </p:nvGraphicFramePr>
        <p:xfrm>
          <a:off x="8336692" y="3664474"/>
          <a:ext cx="3509725" cy="215018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927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22">
                <a:tc gridSpan="3">
                  <a:txBody>
                    <a:bodyPr/>
                    <a:lstStyle/>
                    <a:p>
                      <a:pPr algn="ctr"/>
                      <a:r>
                        <a:rPr lang="pt-BR" sz="16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Principais cirurgias hospitalares (2024)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27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do aparelho digestivo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26,5%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1.661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27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do aparelho geniturinário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15,7%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983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obstétricas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12,5%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783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do aparelho circulatório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11,3%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706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175462"/>
                  </a:ext>
                </a:extLst>
              </a:tr>
            </a:tbl>
          </a:graphicData>
        </a:graphic>
      </p:graphicFrame>
      <p:graphicFrame>
        <p:nvGraphicFramePr>
          <p:cNvPr id="9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748606"/>
              </p:ext>
            </p:extLst>
          </p:nvPr>
        </p:nvGraphicFramePr>
        <p:xfrm>
          <a:off x="8347294" y="199176"/>
          <a:ext cx="3520800" cy="28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2151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711173"/>
              </p:ext>
            </p:extLst>
          </p:nvPr>
        </p:nvGraphicFramePr>
        <p:xfrm>
          <a:off x="963828" y="1090670"/>
          <a:ext cx="10020086" cy="495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sp>
        <p:nvSpPr>
          <p:cNvPr id="11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25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7596417-A580-4CCB-B542-20FF45834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425335"/>
              </p:ext>
            </p:extLst>
          </p:nvPr>
        </p:nvGraphicFramePr>
        <p:xfrm>
          <a:off x="7977673" y="2223340"/>
          <a:ext cx="3841258" cy="21793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3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376">
                <a:tc gridSpan="3">
                  <a:txBody>
                    <a:bodyPr/>
                    <a:lstStyle/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Mais frequentes na rede própria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do aparelho digestivo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48,8%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1.389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do aparelho geniturinário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22,7%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do aparelho circulatório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Pequenas cirurgias e cirurgias de pele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175462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182BB74A-8999-4854-AF38-F8790180F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182542"/>
            <a:ext cx="107703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Hospitalares do SUS - SIH/SUS. Dados estimados para agosto de 2024. Acesso em: 12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1425340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682861"/>
              </p:ext>
            </p:extLst>
          </p:nvPr>
        </p:nvGraphicFramePr>
        <p:xfrm>
          <a:off x="963828" y="1090670"/>
          <a:ext cx="10020086" cy="495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sp>
        <p:nvSpPr>
          <p:cNvPr id="8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26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A622831-C26E-A97C-F6B4-45754B055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632059"/>
              </p:ext>
            </p:extLst>
          </p:nvPr>
        </p:nvGraphicFramePr>
        <p:xfrm>
          <a:off x="7977673" y="2223340"/>
          <a:ext cx="3841258" cy="199823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3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376">
                <a:tc gridSpan="3">
                  <a:txBody>
                    <a:bodyPr/>
                    <a:lstStyle/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Mais frequentes na rede complementar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obstétricas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do aparelho circulatório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do aparelho geniturinário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Cirurgias em oncologia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175462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6CB48E59-B845-592C-E9DA-1DE891251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182542"/>
            <a:ext cx="107703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Hospitalares do SUS - SIH/SUS. Dados estimados para agosto de 2024. Acesso em: 12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460268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/>
          <p:cNvSpPr txBox="1">
            <a:spLocks/>
          </p:cNvSpPr>
          <p:nvPr/>
        </p:nvSpPr>
        <p:spPr>
          <a:xfrm>
            <a:off x="1068310" y="429658"/>
            <a:ext cx="7268382" cy="661012"/>
          </a:xfr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110979171"/>
              </p:ext>
            </p:extLst>
          </p:nvPr>
        </p:nvGraphicFramePr>
        <p:xfrm>
          <a:off x="1068311" y="1290727"/>
          <a:ext cx="7268381" cy="505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20"/>
          <p:cNvSpPr txBox="1">
            <a:spLocks noChangeArrowheads="1"/>
          </p:cNvSpPr>
          <p:nvPr/>
        </p:nvSpPr>
        <p:spPr bwMode="auto">
          <a:xfrm>
            <a:off x="11715185" y="6553276"/>
            <a:ext cx="394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27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sz="1600" dirty="0">
              <a:latin typeface="Calibri" panose="020F0502020204030204" pitchFamily="34" charset="0"/>
              <a:ea typeface="Roboto Light"/>
              <a:cs typeface="Roboto Ligh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F5E9FFC-A845-908D-A713-67F51B927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182542"/>
            <a:ext cx="11111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Hospitalares do SUS - SIH/SUS e Direção PESP. Dados estimados para agosto de 2024. Acesso em: 26 de setembro de 2024.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C9F8F2CB-1F63-57E1-F981-98B1D0A7B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871767"/>
              </p:ext>
            </p:extLst>
          </p:nvPr>
        </p:nvGraphicFramePr>
        <p:xfrm>
          <a:off x="7714593" y="3664474"/>
          <a:ext cx="4131826" cy="236354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69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7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22">
                <a:tc gridSpan="3">
                  <a:txBody>
                    <a:bodyPr/>
                    <a:lstStyle/>
                    <a:p>
                      <a:pPr algn="ctr"/>
                      <a:r>
                        <a:rPr lang="pt-BR" sz="16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Principais cirurgias ambulatoriais (2024)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27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Curativo grau II com ou sem debridamento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16,2%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2.358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Facoemulsificação com implante de lente intra-ocular dobrável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14,6%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2.129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Eletrocoagulacao de lesão cutânea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1.758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175462"/>
                  </a:ext>
                </a:extLst>
              </a:tr>
              <a:tr h="4731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Fotocoagulação a laser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7,5%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1.096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3045046"/>
              </p:ext>
            </p:extLst>
          </p:nvPr>
        </p:nvGraphicFramePr>
        <p:xfrm>
          <a:off x="8347294" y="199176"/>
          <a:ext cx="3520800" cy="28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8098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6758354"/>
              </p:ext>
            </p:extLst>
          </p:nvPr>
        </p:nvGraphicFramePr>
        <p:xfrm>
          <a:off x="963827" y="1090670"/>
          <a:ext cx="10517329" cy="495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sp>
        <p:nvSpPr>
          <p:cNvPr id="11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28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7596417-A580-4CCB-B542-20FF45834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975567"/>
              </p:ext>
            </p:extLst>
          </p:nvPr>
        </p:nvGraphicFramePr>
        <p:xfrm>
          <a:off x="7977673" y="2223340"/>
          <a:ext cx="3841258" cy="24079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3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376">
                <a:tc gridSpan="3">
                  <a:txBody>
                    <a:bodyPr/>
                    <a:lstStyle/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Mais frequentes na rede própria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Eletrocoagulação de lesão cutânea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1.306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Curativo grau II com ou sem debridamento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17,2%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Remoção de cerúmen de conduto auditivo externo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11,8%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Exérese de tumor de pele e anexos / cisto sebáceo / lipoma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5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175462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0F5E9FFC-A845-908D-A713-67F51B927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182542"/>
            <a:ext cx="11111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Hospitalares do SUS - SIH/SUS e Direção PESP. Dados estimados para agosto de 2024. Acesso em: 26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708922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990199"/>
              </p:ext>
            </p:extLst>
          </p:nvPr>
        </p:nvGraphicFramePr>
        <p:xfrm>
          <a:off x="963828" y="1090670"/>
          <a:ext cx="10020086" cy="495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sp>
        <p:nvSpPr>
          <p:cNvPr id="8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29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A622831-C26E-A97C-F6B4-45754B055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898916"/>
              </p:ext>
            </p:extLst>
          </p:nvPr>
        </p:nvGraphicFramePr>
        <p:xfrm>
          <a:off x="7977673" y="2223340"/>
          <a:ext cx="3841258" cy="235463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3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376">
                <a:tc gridSpan="3">
                  <a:txBody>
                    <a:bodyPr/>
                    <a:lstStyle/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Mais frequentes na rede complementar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Facoemulsificação com implante de lente intra-ocular dobrável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Curativo grau II com ou sem debridamento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Fotocoagulação a laser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Capsulotomia a laser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175462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6CB48E59-B845-592C-E9DA-1DE891251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182542"/>
            <a:ext cx="107703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Hospitalares do SUS - SIH/SUS. Dados estimados para agosto de 2024. Acesso em: 26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413209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985" y="1745456"/>
            <a:ext cx="644103" cy="687043"/>
          </a:xfrm>
          <a:prstGeom prst="rect">
            <a:avLst/>
          </a:prstGeom>
        </p:spPr>
      </p:pic>
      <p:sp>
        <p:nvSpPr>
          <p:cNvPr id="34" name="Rectangle 3"/>
          <p:cNvSpPr/>
          <p:nvPr/>
        </p:nvSpPr>
        <p:spPr bwMode="auto">
          <a:xfrm>
            <a:off x="5247704" y="1733208"/>
            <a:ext cx="3948090" cy="434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b"/>
          <a:lstStyle/>
          <a:p>
            <a:pPr>
              <a:defRPr/>
            </a:pP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ATENÇÃO BÁSICA</a:t>
            </a:r>
            <a:endParaRPr lang="en-US" b="1" dirty="0">
              <a:solidFill>
                <a:schemeClr val="bg2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</p:txBody>
      </p:sp>
      <p:sp>
        <p:nvSpPr>
          <p:cNvPr id="35" name="Rectangle 4"/>
          <p:cNvSpPr/>
          <p:nvPr/>
        </p:nvSpPr>
        <p:spPr bwMode="auto">
          <a:xfrm>
            <a:off x="5247706" y="2144372"/>
            <a:ext cx="4897350" cy="60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1.087.583 atendimentos aprovados.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2"/>
              </a:solidFill>
              <a:latin typeface="Calibri" panose="020F0502020204030204" pitchFamily="34" charset="0"/>
              <a:ea typeface="Roboto Light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273" y="2609013"/>
            <a:ext cx="644400" cy="690983"/>
          </a:xfrm>
          <a:prstGeom prst="rect">
            <a:avLst/>
          </a:prstGeom>
        </p:spPr>
      </p:pic>
      <p:sp>
        <p:nvSpPr>
          <p:cNvPr id="37" name="Rectangle 6"/>
          <p:cNvSpPr/>
          <p:nvPr/>
        </p:nvSpPr>
        <p:spPr bwMode="auto">
          <a:xfrm>
            <a:off x="5622982" y="2559503"/>
            <a:ext cx="5947311" cy="434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</a:rPr>
              <a:t>ATENÇÃO AMBULATORIAL ESPECIALIZADA</a:t>
            </a:r>
            <a:endParaRPr lang="en-US" b="1" dirty="0">
              <a:solidFill>
                <a:schemeClr val="bg2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8" name="Rectangle 7"/>
          <p:cNvSpPr/>
          <p:nvPr/>
        </p:nvSpPr>
        <p:spPr bwMode="auto">
          <a:xfrm>
            <a:off x="5622982" y="2937097"/>
            <a:ext cx="4975839" cy="600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3.757.113  procedimentos aprovados.</a:t>
            </a: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973" y="3467802"/>
            <a:ext cx="644400" cy="760858"/>
          </a:xfrm>
          <a:prstGeom prst="rect">
            <a:avLst/>
          </a:prstGeom>
        </p:spPr>
      </p:pic>
      <p:sp>
        <p:nvSpPr>
          <p:cNvPr id="40" name="Rectangle 6"/>
          <p:cNvSpPr/>
          <p:nvPr/>
        </p:nvSpPr>
        <p:spPr bwMode="auto">
          <a:xfrm>
            <a:off x="6073623" y="3394881"/>
            <a:ext cx="5496670" cy="434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ea typeface="Roboto Light" panose="02000000000000000000" pitchFamily="2" charset="0"/>
                <a:cs typeface="Calibri" panose="020F0502020204030204" pitchFamily="34" charset="0"/>
              </a:rPr>
              <a:t>ATENÇÃO DE URGÊNCIA E EMERGÊNCIA</a:t>
            </a:r>
            <a:endParaRPr lang="en-US" b="1" dirty="0">
              <a:solidFill>
                <a:schemeClr val="bg2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1" name="Rectangle 7"/>
          <p:cNvSpPr/>
          <p:nvPr/>
        </p:nvSpPr>
        <p:spPr bwMode="auto">
          <a:xfrm>
            <a:off x="6073623" y="3806043"/>
            <a:ext cx="4975838" cy="60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239.218 procedimentos aprovados.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5"/>
          <a:srcRect l="10021" t="13439" r="8493" b="9182"/>
          <a:stretch/>
        </p:blipFill>
        <p:spPr>
          <a:xfrm>
            <a:off x="5827156" y="4285915"/>
            <a:ext cx="644400" cy="722172"/>
          </a:xfrm>
          <a:prstGeom prst="rect">
            <a:avLst/>
          </a:prstGeom>
        </p:spPr>
      </p:pic>
      <p:sp>
        <p:nvSpPr>
          <p:cNvPr id="43" name="Rectangle 6"/>
          <p:cNvSpPr/>
          <p:nvPr/>
        </p:nvSpPr>
        <p:spPr bwMode="auto">
          <a:xfrm>
            <a:off x="6594454" y="4326898"/>
            <a:ext cx="4975839" cy="434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ATENÇÃO HOSPITALAR</a:t>
            </a:r>
            <a:endParaRPr lang="pt-BR" dirty="0">
              <a:solidFill>
                <a:schemeClr val="bg2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</p:txBody>
      </p:sp>
      <p:sp>
        <p:nvSpPr>
          <p:cNvPr id="44" name="Rectangle 7"/>
          <p:cNvSpPr/>
          <p:nvPr/>
        </p:nvSpPr>
        <p:spPr bwMode="auto">
          <a:xfrm>
            <a:off x="6594454" y="4738061"/>
            <a:ext cx="4975839" cy="60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14.143 AIH aprovadas.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6"/>
          <a:srcRect b="9970"/>
          <a:stretch/>
        </p:blipFill>
        <p:spPr>
          <a:xfrm>
            <a:off x="6286438" y="5298688"/>
            <a:ext cx="644400" cy="653434"/>
          </a:xfrm>
          <a:prstGeom prst="rect">
            <a:avLst/>
          </a:prstGeom>
        </p:spPr>
      </p:pic>
      <p:sp>
        <p:nvSpPr>
          <p:cNvPr id="46" name="Rectangle 6"/>
          <p:cNvSpPr/>
          <p:nvPr/>
        </p:nvSpPr>
        <p:spPr bwMode="auto">
          <a:xfrm>
            <a:off x="6930838" y="5120371"/>
            <a:ext cx="4975839" cy="434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b"/>
          <a:lstStyle/>
          <a:p>
            <a:pPr>
              <a:defRPr/>
            </a:pP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ATENÇÃO PSICOSSOCIAL</a:t>
            </a:r>
            <a:endParaRPr lang="en-US" b="1" dirty="0">
              <a:solidFill>
                <a:schemeClr val="bg2"/>
              </a:solidFill>
              <a:latin typeface="Calibri" panose="020F0502020204030204" pitchFamily="34" charset="0"/>
              <a:ea typeface="Roboto Light"/>
              <a:cs typeface="Calibri" panose="020F0502020204030204" pitchFamily="34" charset="0"/>
            </a:endParaRPr>
          </a:p>
        </p:txBody>
      </p:sp>
      <p:sp>
        <p:nvSpPr>
          <p:cNvPr id="47" name="Rectangle 7"/>
          <p:cNvSpPr/>
          <p:nvPr/>
        </p:nvSpPr>
        <p:spPr bwMode="auto">
          <a:xfrm>
            <a:off x="7003956" y="5518432"/>
            <a:ext cx="5254686" cy="601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144.842 procedimentos ambulatoriais; 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792 AIH aprovadas.</a:t>
            </a:r>
          </a:p>
        </p:txBody>
      </p:sp>
      <p:sp>
        <p:nvSpPr>
          <p:cNvPr id="48" name="Retângulo 42"/>
          <p:cNvSpPr>
            <a:spLocks noChangeArrowheads="1"/>
          </p:cNvSpPr>
          <p:nvPr/>
        </p:nvSpPr>
        <p:spPr bwMode="auto">
          <a:xfrm>
            <a:off x="3269982" y="6119853"/>
            <a:ext cx="8816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000" b="1" dirty="0">
                <a:solidFill>
                  <a:srgbClr val="201E1D"/>
                </a:solidFill>
                <a:latin typeface="Calibri"/>
              </a:rPr>
              <a:t>Fontes: </a:t>
            </a:r>
            <a:r>
              <a:rPr lang="pt-BR" sz="1000" dirty="0">
                <a:solidFill>
                  <a:srgbClr val="201E1D"/>
                </a:solidFill>
                <a:latin typeface="Calibri"/>
              </a:rPr>
              <a:t>SISAB, SIA e SIH/SUS. Acesso em 27 de setembro de 2024. Os dados de agosto foram estimados a partir da média dos meses anteriores, com exceção da Atenção Básica, pois SISAB já havia divulgado dados de agosto na data de coleta.</a:t>
            </a:r>
            <a:endParaRPr lang="pt-BR" sz="1000" dirty="0">
              <a:solidFill>
                <a:srgbClr val="201E1D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Imagem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" b="15857"/>
          <a:stretch/>
        </p:blipFill>
        <p:spPr bwMode="auto">
          <a:xfrm>
            <a:off x="-1" y="-21325"/>
            <a:ext cx="3269984" cy="651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11734232" y="6519446"/>
            <a:ext cx="352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</a:t>
            </a:r>
          </a:p>
        </p:txBody>
      </p:sp>
      <p:sp>
        <p:nvSpPr>
          <p:cNvPr id="22" name="Título 2"/>
          <p:cNvSpPr>
            <a:spLocks noGrp="1"/>
          </p:cNvSpPr>
          <p:nvPr>
            <p:ph type="title"/>
          </p:nvPr>
        </p:nvSpPr>
        <p:spPr>
          <a:xfrm>
            <a:off x="3269982" y="429658"/>
            <a:ext cx="7838619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Resultados Assistenciais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269982" y="1098018"/>
            <a:ext cx="7838619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ctr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2024 - Acumulado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1000987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/>
          <p:cNvSpPr txBox="1">
            <a:spLocks/>
          </p:cNvSpPr>
          <p:nvPr/>
        </p:nvSpPr>
        <p:spPr>
          <a:xfrm>
            <a:off x="1068310" y="429658"/>
            <a:ext cx="7268382" cy="661012"/>
          </a:xfr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68310" y="1797486"/>
            <a:ext cx="6931300" cy="461319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/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Órteses, próteses e materiais especiais (OPM) por unidade </a:t>
            </a:r>
          </a:p>
          <a:p>
            <a:pPr algn="ctr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Janeiro a agosto de 2024 - Total: 17.751 OPM</a:t>
            </a: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164182865"/>
              </p:ext>
            </p:extLst>
          </p:nvPr>
        </p:nvGraphicFramePr>
        <p:xfrm>
          <a:off x="0" y="3119612"/>
          <a:ext cx="4199911" cy="2895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732765056"/>
              </p:ext>
            </p:extLst>
          </p:nvPr>
        </p:nvGraphicFramePr>
        <p:xfrm>
          <a:off x="4025558" y="3119612"/>
          <a:ext cx="4412014" cy="291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30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A29229-DCCD-3B10-2FCD-22CF8AB21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182542"/>
            <a:ext cx="107703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SIA/SUS. Dados estimados para agosto de 2024. Acesso em: 12 de setembro de 2024. </a:t>
            </a:r>
          </a:p>
        </p:txBody>
      </p:sp>
      <p:graphicFrame>
        <p:nvGraphicFramePr>
          <p:cNvPr id="8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607833"/>
              </p:ext>
            </p:extLst>
          </p:nvPr>
        </p:nvGraphicFramePr>
        <p:xfrm>
          <a:off x="8347294" y="199176"/>
          <a:ext cx="3520800" cy="28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0DA013F-7C7C-02C7-A438-DECB210B2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676096"/>
              </p:ext>
            </p:extLst>
          </p:nvPr>
        </p:nvGraphicFramePr>
        <p:xfrm>
          <a:off x="8187065" y="3518876"/>
          <a:ext cx="3841258" cy="21793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23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376">
                <a:tc gridSpan="3">
                  <a:txBody>
                    <a:bodyPr/>
                    <a:lstStyle/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OPM mais frequentes em 2024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Bolsa de colostomia com adesivo microporo drenável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37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Conjunto de placa e bolsa para ostomia intestinal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Cadeira de rodas para banho com assento sanitário</a:t>
                      </a:r>
                      <a:endParaRPr lang="pt-BR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Cadeira de rodas adulto / infantil (tipo padrão)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3175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84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1068310" y="429658"/>
            <a:ext cx="7301333" cy="661012"/>
          </a:xfr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da Atenção Especializada</a:t>
            </a: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195624423"/>
              </p:ext>
            </p:extLst>
          </p:nvPr>
        </p:nvGraphicFramePr>
        <p:xfrm>
          <a:off x="624689" y="986937"/>
          <a:ext cx="7987685" cy="5473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31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89" y="6091611"/>
            <a:ext cx="7346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SIA/SUS. Dados estimados para agosto de 2024. Acesso em: 12 de setembro de 2024. </a:t>
            </a:r>
          </a:p>
        </p:txBody>
      </p:sp>
      <p:graphicFrame>
        <p:nvGraphicFramePr>
          <p:cNvPr id="6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717923"/>
              </p:ext>
            </p:extLst>
          </p:nvPr>
        </p:nvGraphicFramePr>
        <p:xfrm>
          <a:off x="8347294" y="199176"/>
          <a:ext cx="3520800" cy="28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A622831-C26E-A97C-F6B4-45754B055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201452"/>
              </p:ext>
            </p:extLst>
          </p:nvPr>
        </p:nvGraphicFramePr>
        <p:xfrm>
          <a:off x="8360590" y="3256024"/>
          <a:ext cx="3533706" cy="294044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367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7767">
                <a:tc gridSpan="4">
                  <a:txBody>
                    <a:bodyPr/>
                    <a:lstStyle/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Número de pacientes em hemodiálise</a:t>
                      </a: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500" baseline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500" baseline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99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Competência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HUAP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Janeiro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Fevereiro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Março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Abril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Maio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Junho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Julho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8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Agosto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792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Procedimentos realizados pela </a:t>
            </a:r>
          </a:p>
          <a:p>
            <a:pPr algn="ctr"/>
            <a:r>
              <a:rPr lang="pt-BR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Programação Pactuada e Integrada (PPI)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08999061"/>
              </p:ext>
            </p:extLst>
          </p:nvPr>
        </p:nvGraphicFramePr>
        <p:xfrm>
          <a:off x="1004936" y="1729212"/>
          <a:ext cx="10248522" cy="4662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2204453248"/>
              </p:ext>
            </p:extLst>
          </p:nvPr>
        </p:nvGraphicFramePr>
        <p:xfrm>
          <a:off x="833773" y="4383289"/>
          <a:ext cx="2668078" cy="208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Retângulo de cantos arredondados 17"/>
          <p:cNvSpPr/>
          <p:nvPr/>
        </p:nvSpPr>
        <p:spPr>
          <a:xfrm>
            <a:off x="3943004" y="3037118"/>
            <a:ext cx="1704786" cy="127080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2.075 cirurgias realizadas atendendo a 45 municípios.</a:t>
            </a:r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418385420"/>
              </p:ext>
            </p:extLst>
          </p:nvPr>
        </p:nvGraphicFramePr>
        <p:xfrm>
          <a:off x="3438722" y="4383289"/>
          <a:ext cx="2667600" cy="208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2575841301"/>
              </p:ext>
            </p:extLst>
          </p:nvPr>
        </p:nvGraphicFramePr>
        <p:xfrm>
          <a:off x="6129197" y="4388397"/>
          <a:ext cx="2667600" cy="208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580316298"/>
              </p:ext>
            </p:extLst>
          </p:nvPr>
        </p:nvGraphicFramePr>
        <p:xfrm>
          <a:off x="8732174" y="4383289"/>
          <a:ext cx="2667600" cy="208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9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32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EA29229-DCCD-3B10-2FCD-22CF8AB21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10" y="6614831"/>
            <a:ext cx="107703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SIA/SUS. Dados estimados para agosto de 2024. Acesso em: 19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1779697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solidFill>
                  <a:schemeClr val="bg2"/>
                </a:solidFill>
                <a:latin typeface="Calibri" panose="020F0502020204030204" pitchFamily="34" charset="0"/>
                <a:ea typeface="Roboto Light"/>
                <a:cs typeface="Roboto Light"/>
              </a:rPr>
              <a:t>23</a:t>
            </a:r>
          </a:p>
        </p:txBody>
      </p:sp>
      <p:sp>
        <p:nvSpPr>
          <p:cNvPr id="33" name="Google Shape;115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25500"/>
          </a:xfrm>
        </p:spPr>
        <p:txBody>
          <a:bodyPr>
            <a:noAutofit/>
          </a:bodyPr>
          <a:lstStyle/>
          <a:p>
            <a:pPr algn="ctr">
              <a:spcAft>
                <a:spcPct val="0"/>
              </a:spcAft>
              <a:buClr>
                <a:srgbClr val="002060"/>
              </a:buClr>
              <a:buSzPts val="4400"/>
            </a:pP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 Thin"/>
              </a:rPr>
              <a:t>Pactuação Interfederativa</a:t>
            </a:r>
          </a:p>
        </p:txBody>
      </p:sp>
      <p:grpSp>
        <p:nvGrpSpPr>
          <p:cNvPr id="36" name="Google Shape;136;p1"/>
          <p:cNvGrpSpPr>
            <a:grpSpLocks/>
          </p:cNvGrpSpPr>
          <p:nvPr/>
        </p:nvGrpSpPr>
        <p:grpSpPr bwMode="auto">
          <a:xfrm>
            <a:off x="1261313" y="1546672"/>
            <a:ext cx="2442207" cy="2147925"/>
            <a:chOff x="801764" y="2221961"/>
            <a:chExt cx="2574247" cy="1612761"/>
          </a:xfrm>
        </p:grpSpPr>
        <p:sp>
          <p:nvSpPr>
            <p:cNvPr id="37" name="Google Shape;137;p1"/>
            <p:cNvSpPr/>
            <p:nvPr/>
          </p:nvSpPr>
          <p:spPr>
            <a:xfrm>
              <a:off x="801635" y="2222114"/>
              <a:ext cx="2574376" cy="519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Abril 2024</a:t>
              </a:r>
              <a:endParaRPr sz="14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38" name="Google Shape;138;p1"/>
            <p:cNvSpPr/>
            <p:nvPr/>
          </p:nvSpPr>
          <p:spPr>
            <a:xfrm>
              <a:off x="801635" y="2712839"/>
              <a:ext cx="2574376" cy="11212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Em 11 de abril de 2024 foi publicada a Deliberação CIB-RJ nº 8.624/2024 </a:t>
              </a:r>
              <a:r>
                <a:rPr lang="pt-BR" sz="14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definindo a metodologia e o processo de pactuação de metas</a:t>
              </a:r>
              <a:r>
                <a:rPr lang="pt-BR" sz="14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 dos indicadores de monitoramento bipartite para o ano de 2024.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2265544" y="3777879"/>
            <a:ext cx="696913" cy="2322512"/>
            <a:chOff x="2201223" y="3781425"/>
            <a:chExt cx="696913" cy="2322512"/>
          </a:xfrm>
        </p:grpSpPr>
        <p:sp>
          <p:nvSpPr>
            <p:cNvPr id="29" name="Google Shape;106;p1"/>
            <p:cNvSpPr/>
            <p:nvPr/>
          </p:nvSpPr>
          <p:spPr>
            <a:xfrm rot="10800000">
              <a:off x="2201223" y="5405437"/>
              <a:ext cx="696913" cy="698500"/>
            </a:xfrm>
            <a:prstGeom prst="ellipse">
              <a:avLst/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30" name="Google Shape;107;p1"/>
            <p:cNvCxnSpPr/>
            <p:nvPr/>
          </p:nvCxnSpPr>
          <p:spPr>
            <a:xfrm rot="10800000" flipH="1">
              <a:off x="2548886" y="3810000"/>
              <a:ext cx="7937" cy="1566862"/>
            </a:xfrm>
            <a:prstGeom prst="straightConnector1">
              <a:avLst/>
            </a:prstGeom>
            <a:solidFill>
              <a:schemeClr val="accent4"/>
            </a:solidFill>
            <a:ln w="152400" cap="rnd" cmpd="sng">
              <a:solidFill>
                <a:schemeClr val="accent4">
                  <a:alpha val="84705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4" name="Google Shape;117;p1"/>
            <p:cNvSpPr/>
            <p:nvPr/>
          </p:nvSpPr>
          <p:spPr>
            <a:xfrm>
              <a:off x="2390136" y="3781425"/>
              <a:ext cx="354012" cy="354013"/>
            </a:xfrm>
            <a:prstGeom prst="ellipse">
              <a:avLst/>
            </a:prstGeom>
            <a:solidFill>
              <a:schemeClr val="lt1"/>
            </a:solidFill>
            <a:ln w="101600" cap="flat" cmpd="sng">
              <a:solidFill>
                <a:schemeClr val="accent4">
                  <a:alpha val="84705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" name="Google Shape;139;p1"/>
            <p:cNvSpPr/>
            <p:nvPr/>
          </p:nvSpPr>
          <p:spPr>
            <a:xfrm>
              <a:off x="2362354" y="5568156"/>
              <a:ext cx="373062" cy="373062"/>
            </a:xfrm>
            <a:custGeom>
              <a:avLst/>
              <a:gdLst/>
              <a:ahLst/>
              <a:cxnLst/>
              <a:rect l="l" t="t" r="r" b="b"/>
              <a:pathLst>
                <a:path w="330344" h="330200" extrusionOk="0">
                  <a:moveTo>
                    <a:pt x="165136" y="115586"/>
                  </a:moveTo>
                  <a:lnTo>
                    <a:pt x="184335" y="119462"/>
                  </a:lnTo>
                  <a:cubicBezTo>
                    <a:pt x="202113" y="126982"/>
                    <a:pt x="214586" y="144584"/>
                    <a:pt x="214586" y="165101"/>
                  </a:cubicBezTo>
                  <a:cubicBezTo>
                    <a:pt x="214586" y="192456"/>
                    <a:pt x="192411" y="214631"/>
                    <a:pt x="165056" y="214631"/>
                  </a:cubicBezTo>
                  <a:cubicBezTo>
                    <a:pt x="137700" y="214631"/>
                    <a:pt x="115525" y="192456"/>
                    <a:pt x="115525" y="165101"/>
                  </a:cubicBezTo>
                  <a:cubicBezTo>
                    <a:pt x="115569" y="160820"/>
                    <a:pt x="116204" y="156566"/>
                    <a:pt x="117412" y="152459"/>
                  </a:cubicBezTo>
                  <a:lnTo>
                    <a:pt x="132224" y="167365"/>
                  </a:lnTo>
                  <a:cubicBezTo>
                    <a:pt x="133436" y="183617"/>
                    <a:pt x="146356" y="196537"/>
                    <a:pt x="162609" y="197750"/>
                  </a:cubicBezTo>
                  <a:cubicBezTo>
                    <a:pt x="180743" y="199103"/>
                    <a:pt x="196540" y="185499"/>
                    <a:pt x="197893" y="167365"/>
                  </a:cubicBezTo>
                  <a:cubicBezTo>
                    <a:pt x="199246" y="149230"/>
                    <a:pt x="185643" y="133433"/>
                    <a:pt x="167509" y="132080"/>
                  </a:cubicBezTo>
                  <a:lnTo>
                    <a:pt x="152602" y="117457"/>
                  </a:lnTo>
                  <a:close/>
                  <a:moveTo>
                    <a:pt x="165056" y="115570"/>
                  </a:moveTo>
                  <a:lnTo>
                    <a:pt x="165245" y="115570"/>
                  </a:lnTo>
                  <a:lnTo>
                    <a:pt x="165136" y="115586"/>
                  </a:lnTo>
                  <a:close/>
                  <a:moveTo>
                    <a:pt x="165244" y="57738"/>
                  </a:moveTo>
                  <a:cubicBezTo>
                    <a:pt x="176457" y="57727"/>
                    <a:pt x="187602" y="59474"/>
                    <a:pt x="198274" y="62916"/>
                  </a:cubicBezTo>
                  <a:cubicBezTo>
                    <a:pt x="254657" y="81101"/>
                    <a:pt x="285623" y="141549"/>
                    <a:pt x="267438" y="197931"/>
                  </a:cubicBezTo>
                  <a:cubicBezTo>
                    <a:pt x="249254" y="254314"/>
                    <a:pt x="188806" y="285280"/>
                    <a:pt x="132423" y="267095"/>
                  </a:cubicBezTo>
                  <a:cubicBezTo>
                    <a:pt x="76041" y="248911"/>
                    <a:pt x="45075" y="188463"/>
                    <a:pt x="63259" y="132080"/>
                  </a:cubicBezTo>
                  <a:cubicBezTo>
                    <a:pt x="64233" y="132131"/>
                    <a:pt x="65210" y="132131"/>
                    <a:pt x="66184" y="132080"/>
                  </a:cubicBezTo>
                  <a:lnTo>
                    <a:pt x="80713" y="132080"/>
                  </a:lnTo>
                  <a:cubicBezTo>
                    <a:pt x="72417" y="153315"/>
                    <a:pt x="72417" y="176895"/>
                    <a:pt x="80713" y="198130"/>
                  </a:cubicBezTo>
                  <a:cubicBezTo>
                    <a:pt x="98952" y="244818"/>
                    <a:pt x="151585" y="267880"/>
                    <a:pt x="198273" y="249641"/>
                  </a:cubicBezTo>
                  <a:cubicBezTo>
                    <a:pt x="244961" y="231402"/>
                    <a:pt x="268024" y="178768"/>
                    <a:pt x="249785" y="132080"/>
                  </a:cubicBezTo>
                  <a:cubicBezTo>
                    <a:pt x="231546" y="85392"/>
                    <a:pt x="178912" y="62330"/>
                    <a:pt x="132224" y="80569"/>
                  </a:cubicBezTo>
                  <a:lnTo>
                    <a:pt x="132224" y="66040"/>
                  </a:lnTo>
                  <a:cubicBezTo>
                    <a:pt x="132274" y="65066"/>
                    <a:pt x="132274" y="64090"/>
                    <a:pt x="132224" y="63116"/>
                  </a:cubicBezTo>
                  <a:cubicBezTo>
                    <a:pt x="142884" y="59619"/>
                    <a:pt x="154025" y="57805"/>
                    <a:pt x="165244" y="57738"/>
                  </a:cubicBezTo>
                  <a:close/>
                  <a:moveTo>
                    <a:pt x="49674" y="16510"/>
                  </a:moveTo>
                  <a:lnTo>
                    <a:pt x="49674" y="49530"/>
                  </a:lnTo>
                  <a:lnTo>
                    <a:pt x="16654" y="49530"/>
                  </a:lnTo>
                  <a:lnTo>
                    <a:pt x="66184" y="99060"/>
                  </a:lnTo>
                  <a:lnTo>
                    <a:pt x="99204" y="99060"/>
                  </a:lnTo>
                  <a:lnTo>
                    <a:pt x="99204" y="66040"/>
                  </a:lnTo>
                  <a:close/>
                  <a:moveTo>
                    <a:pt x="165244" y="0"/>
                  </a:moveTo>
                  <a:cubicBezTo>
                    <a:pt x="256426" y="0"/>
                    <a:pt x="330344" y="73918"/>
                    <a:pt x="330344" y="165100"/>
                  </a:cubicBezTo>
                  <a:cubicBezTo>
                    <a:pt x="330344" y="256282"/>
                    <a:pt x="256426" y="330200"/>
                    <a:pt x="165244" y="330200"/>
                  </a:cubicBezTo>
                  <a:cubicBezTo>
                    <a:pt x="74062" y="330200"/>
                    <a:pt x="144" y="256282"/>
                    <a:pt x="144" y="165100"/>
                  </a:cubicBezTo>
                  <a:cubicBezTo>
                    <a:pt x="125" y="140986"/>
                    <a:pt x="5475" y="117170"/>
                    <a:pt x="15805" y="95381"/>
                  </a:cubicBezTo>
                  <a:lnTo>
                    <a:pt x="28447" y="107740"/>
                  </a:lnTo>
                  <a:cubicBezTo>
                    <a:pt x="12981" y="144551"/>
                    <a:pt x="12981" y="186037"/>
                    <a:pt x="28447" y="222848"/>
                  </a:cubicBezTo>
                  <a:cubicBezTo>
                    <a:pt x="60233" y="298506"/>
                    <a:pt x="147334" y="334071"/>
                    <a:pt x="222992" y="302285"/>
                  </a:cubicBezTo>
                  <a:cubicBezTo>
                    <a:pt x="298650" y="270498"/>
                    <a:pt x="334215" y="183398"/>
                    <a:pt x="302429" y="107740"/>
                  </a:cubicBezTo>
                  <a:cubicBezTo>
                    <a:pt x="270642" y="32082"/>
                    <a:pt x="183542" y="-3483"/>
                    <a:pt x="107884" y="28303"/>
                  </a:cubicBezTo>
                  <a:lnTo>
                    <a:pt x="95525" y="15661"/>
                  </a:lnTo>
                  <a:cubicBezTo>
                    <a:pt x="117314" y="5331"/>
                    <a:pt x="141130" y="-19"/>
                    <a:pt x="165244" y="0"/>
                  </a:cubicBezTo>
                  <a:close/>
                  <a:moveTo>
                    <a:pt x="49674" y="0"/>
                  </a:moveTo>
                  <a:cubicBezTo>
                    <a:pt x="54053" y="8"/>
                    <a:pt x="58254" y="1736"/>
                    <a:pt x="61372" y="4812"/>
                  </a:cubicBezTo>
                  <a:lnTo>
                    <a:pt x="110525" y="54342"/>
                  </a:lnTo>
                  <a:cubicBezTo>
                    <a:pt x="113609" y="57454"/>
                    <a:pt x="115339" y="61659"/>
                    <a:pt x="115336" y="66040"/>
                  </a:cubicBezTo>
                  <a:lnTo>
                    <a:pt x="115336" y="99060"/>
                  </a:lnTo>
                  <a:cubicBezTo>
                    <a:pt x="115245" y="100446"/>
                    <a:pt x="114959" y="101811"/>
                    <a:pt x="114487" y="103117"/>
                  </a:cubicBezTo>
                  <a:lnTo>
                    <a:pt x="171093" y="159251"/>
                  </a:lnTo>
                  <a:lnTo>
                    <a:pt x="171093" y="159628"/>
                  </a:lnTo>
                  <a:cubicBezTo>
                    <a:pt x="173698" y="162719"/>
                    <a:pt x="173698" y="167237"/>
                    <a:pt x="171093" y="170328"/>
                  </a:cubicBezTo>
                  <a:cubicBezTo>
                    <a:pt x="168138" y="173835"/>
                    <a:pt x="162900" y="174282"/>
                    <a:pt x="159394" y="171327"/>
                  </a:cubicBezTo>
                  <a:lnTo>
                    <a:pt x="103260" y="114721"/>
                  </a:lnTo>
                  <a:cubicBezTo>
                    <a:pt x="101955" y="115193"/>
                    <a:pt x="100589" y="115479"/>
                    <a:pt x="99204" y="115570"/>
                  </a:cubicBezTo>
                  <a:lnTo>
                    <a:pt x="66184" y="115570"/>
                  </a:lnTo>
                  <a:cubicBezTo>
                    <a:pt x="61815" y="115598"/>
                    <a:pt x="57612" y="113903"/>
                    <a:pt x="54485" y="110853"/>
                  </a:cubicBezTo>
                  <a:lnTo>
                    <a:pt x="4955" y="61323"/>
                  </a:lnTo>
                  <a:cubicBezTo>
                    <a:pt x="1749" y="58183"/>
                    <a:pt x="-40" y="53873"/>
                    <a:pt x="0" y="49385"/>
                  </a:cubicBezTo>
                  <a:cubicBezTo>
                    <a:pt x="79" y="40267"/>
                    <a:pt x="7536" y="32940"/>
                    <a:pt x="16654" y="33020"/>
                  </a:cubicBezTo>
                  <a:lnTo>
                    <a:pt x="33164" y="33020"/>
                  </a:lnTo>
                  <a:lnTo>
                    <a:pt x="33164" y="16510"/>
                  </a:lnTo>
                  <a:cubicBezTo>
                    <a:pt x="33176" y="9830"/>
                    <a:pt x="37191" y="3808"/>
                    <a:pt x="43353" y="1227"/>
                  </a:cubicBezTo>
                  <a:cubicBezTo>
                    <a:pt x="45358" y="405"/>
                    <a:pt x="47506" y="-12"/>
                    <a:pt x="49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43" name="Google Shape;140;p1">
            <a:extLst>
              <a:ext uri="{FF2B5EF4-FFF2-40B4-BE49-F238E27FC236}">
                <a16:creationId xmlns:a16="http://schemas.microsoft.com/office/drawing/2014/main" id="{A8692D5B-FA05-AFBC-340A-88D3C0E21CBF}"/>
              </a:ext>
            </a:extLst>
          </p:cNvPr>
          <p:cNvSpPr/>
          <p:nvPr/>
        </p:nvSpPr>
        <p:spPr>
          <a:xfrm>
            <a:off x="451935" y="1815729"/>
            <a:ext cx="373063" cy="373063"/>
          </a:xfrm>
          <a:custGeom>
            <a:avLst/>
            <a:gdLst/>
            <a:ahLst/>
            <a:cxnLst/>
            <a:rect l="l" t="t" r="r" b="b"/>
            <a:pathLst>
              <a:path w="330344" h="330200" extrusionOk="0">
                <a:moveTo>
                  <a:pt x="165136" y="115586"/>
                </a:moveTo>
                <a:lnTo>
                  <a:pt x="184335" y="119462"/>
                </a:lnTo>
                <a:cubicBezTo>
                  <a:pt x="202113" y="126982"/>
                  <a:pt x="214586" y="144584"/>
                  <a:pt x="214586" y="165101"/>
                </a:cubicBezTo>
                <a:cubicBezTo>
                  <a:pt x="214586" y="192456"/>
                  <a:pt x="192411" y="214631"/>
                  <a:pt x="165056" y="214631"/>
                </a:cubicBezTo>
                <a:cubicBezTo>
                  <a:pt x="137700" y="214631"/>
                  <a:pt x="115525" y="192456"/>
                  <a:pt x="115525" y="165101"/>
                </a:cubicBezTo>
                <a:cubicBezTo>
                  <a:pt x="115569" y="160820"/>
                  <a:pt x="116204" y="156566"/>
                  <a:pt x="117412" y="152459"/>
                </a:cubicBezTo>
                <a:lnTo>
                  <a:pt x="132224" y="167365"/>
                </a:lnTo>
                <a:cubicBezTo>
                  <a:pt x="133436" y="183617"/>
                  <a:pt x="146356" y="196537"/>
                  <a:pt x="162609" y="197750"/>
                </a:cubicBezTo>
                <a:cubicBezTo>
                  <a:pt x="180743" y="199103"/>
                  <a:pt x="196540" y="185499"/>
                  <a:pt x="197893" y="167365"/>
                </a:cubicBezTo>
                <a:cubicBezTo>
                  <a:pt x="199246" y="149230"/>
                  <a:pt x="185643" y="133433"/>
                  <a:pt x="167509" y="132080"/>
                </a:cubicBezTo>
                <a:lnTo>
                  <a:pt x="152602" y="117457"/>
                </a:lnTo>
                <a:close/>
                <a:moveTo>
                  <a:pt x="165056" y="115570"/>
                </a:moveTo>
                <a:lnTo>
                  <a:pt x="165245" y="115570"/>
                </a:lnTo>
                <a:lnTo>
                  <a:pt x="165136" y="115586"/>
                </a:lnTo>
                <a:close/>
                <a:moveTo>
                  <a:pt x="165244" y="57738"/>
                </a:moveTo>
                <a:cubicBezTo>
                  <a:pt x="176457" y="57727"/>
                  <a:pt x="187602" y="59474"/>
                  <a:pt x="198274" y="62916"/>
                </a:cubicBezTo>
                <a:cubicBezTo>
                  <a:pt x="254657" y="81101"/>
                  <a:pt x="285623" y="141549"/>
                  <a:pt x="267438" y="197931"/>
                </a:cubicBezTo>
                <a:cubicBezTo>
                  <a:pt x="249254" y="254314"/>
                  <a:pt x="188806" y="285280"/>
                  <a:pt x="132423" y="267095"/>
                </a:cubicBezTo>
                <a:cubicBezTo>
                  <a:pt x="76041" y="248911"/>
                  <a:pt x="45075" y="188463"/>
                  <a:pt x="63259" y="132080"/>
                </a:cubicBezTo>
                <a:cubicBezTo>
                  <a:pt x="64233" y="132131"/>
                  <a:pt x="65210" y="132131"/>
                  <a:pt x="66184" y="132080"/>
                </a:cubicBezTo>
                <a:lnTo>
                  <a:pt x="80713" y="132080"/>
                </a:lnTo>
                <a:cubicBezTo>
                  <a:pt x="72417" y="153315"/>
                  <a:pt x="72417" y="176895"/>
                  <a:pt x="80713" y="198130"/>
                </a:cubicBezTo>
                <a:cubicBezTo>
                  <a:pt x="98952" y="244818"/>
                  <a:pt x="151585" y="267880"/>
                  <a:pt x="198273" y="249641"/>
                </a:cubicBezTo>
                <a:cubicBezTo>
                  <a:pt x="244961" y="231402"/>
                  <a:pt x="268024" y="178768"/>
                  <a:pt x="249785" y="132080"/>
                </a:cubicBezTo>
                <a:cubicBezTo>
                  <a:pt x="231546" y="85392"/>
                  <a:pt x="178912" y="62330"/>
                  <a:pt x="132224" y="80569"/>
                </a:cubicBezTo>
                <a:lnTo>
                  <a:pt x="132224" y="66040"/>
                </a:lnTo>
                <a:cubicBezTo>
                  <a:pt x="132274" y="65066"/>
                  <a:pt x="132274" y="64090"/>
                  <a:pt x="132224" y="63116"/>
                </a:cubicBezTo>
                <a:cubicBezTo>
                  <a:pt x="142884" y="59619"/>
                  <a:pt x="154025" y="57805"/>
                  <a:pt x="165244" y="57738"/>
                </a:cubicBezTo>
                <a:close/>
                <a:moveTo>
                  <a:pt x="49674" y="16510"/>
                </a:moveTo>
                <a:lnTo>
                  <a:pt x="49674" y="49530"/>
                </a:lnTo>
                <a:lnTo>
                  <a:pt x="16654" y="49530"/>
                </a:lnTo>
                <a:lnTo>
                  <a:pt x="66184" y="99060"/>
                </a:lnTo>
                <a:lnTo>
                  <a:pt x="99204" y="99060"/>
                </a:lnTo>
                <a:lnTo>
                  <a:pt x="99204" y="66040"/>
                </a:lnTo>
                <a:close/>
                <a:moveTo>
                  <a:pt x="165244" y="0"/>
                </a:moveTo>
                <a:cubicBezTo>
                  <a:pt x="256426" y="0"/>
                  <a:pt x="330344" y="73918"/>
                  <a:pt x="330344" y="165100"/>
                </a:cubicBezTo>
                <a:cubicBezTo>
                  <a:pt x="330344" y="256282"/>
                  <a:pt x="256426" y="330200"/>
                  <a:pt x="165244" y="330200"/>
                </a:cubicBezTo>
                <a:cubicBezTo>
                  <a:pt x="74062" y="330200"/>
                  <a:pt x="144" y="256282"/>
                  <a:pt x="144" y="165100"/>
                </a:cubicBezTo>
                <a:cubicBezTo>
                  <a:pt x="125" y="140986"/>
                  <a:pt x="5475" y="117170"/>
                  <a:pt x="15805" y="95381"/>
                </a:cubicBezTo>
                <a:lnTo>
                  <a:pt x="28447" y="107740"/>
                </a:lnTo>
                <a:cubicBezTo>
                  <a:pt x="12981" y="144551"/>
                  <a:pt x="12981" y="186037"/>
                  <a:pt x="28447" y="222848"/>
                </a:cubicBezTo>
                <a:cubicBezTo>
                  <a:pt x="60233" y="298506"/>
                  <a:pt x="147334" y="334071"/>
                  <a:pt x="222992" y="302285"/>
                </a:cubicBezTo>
                <a:cubicBezTo>
                  <a:pt x="298650" y="270498"/>
                  <a:pt x="334215" y="183398"/>
                  <a:pt x="302429" y="107740"/>
                </a:cubicBezTo>
                <a:cubicBezTo>
                  <a:pt x="270642" y="32082"/>
                  <a:pt x="183542" y="-3483"/>
                  <a:pt x="107884" y="28303"/>
                </a:cubicBezTo>
                <a:lnTo>
                  <a:pt x="95525" y="15661"/>
                </a:lnTo>
                <a:cubicBezTo>
                  <a:pt x="117314" y="5331"/>
                  <a:pt x="141130" y="-19"/>
                  <a:pt x="165244" y="0"/>
                </a:cubicBezTo>
                <a:close/>
                <a:moveTo>
                  <a:pt x="49674" y="0"/>
                </a:moveTo>
                <a:cubicBezTo>
                  <a:pt x="54053" y="8"/>
                  <a:pt x="58254" y="1736"/>
                  <a:pt x="61372" y="4812"/>
                </a:cubicBezTo>
                <a:lnTo>
                  <a:pt x="110525" y="54342"/>
                </a:lnTo>
                <a:cubicBezTo>
                  <a:pt x="113609" y="57454"/>
                  <a:pt x="115339" y="61659"/>
                  <a:pt x="115336" y="66040"/>
                </a:cubicBezTo>
                <a:lnTo>
                  <a:pt x="115336" y="99060"/>
                </a:lnTo>
                <a:cubicBezTo>
                  <a:pt x="115245" y="100446"/>
                  <a:pt x="114959" y="101811"/>
                  <a:pt x="114487" y="103117"/>
                </a:cubicBezTo>
                <a:lnTo>
                  <a:pt x="171093" y="159251"/>
                </a:lnTo>
                <a:lnTo>
                  <a:pt x="171093" y="159628"/>
                </a:lnTo>
                <a:cubicBezTo>
                  <a:pt x="173698" y="162719"/>
                  <a:pt x="173698" y="167237"/>
                  <a:pt x="171093" y="170328"/>
                </a:cubicBezTo>
                <a:cubicBezTo>
                  <a:pt x="168138" y="173835"/>
                  <a:pt x="162900" y="174282"/>
                  <a:pt x="159394" y="171327"/>
                </a:cubicBezTo>
                <a:lnTo>
                  <a:pt x="103260" y="114721"/>
                </a:lnTo>
                <a:cubicBezTo>
                  <a:pt x="101955" y="115193"/>
                  <a:pt x="100589" y="115479"/>
                  <a:pt x="99204" y="115570"/>
                </a:cubicBezTo>
                <a:lnTo>
                  <a:pt x="66184" y="115570"/>
                </a:lnTo>
                <a:cubicBezTo>
                  <a:pt x="61815" y="115598"/>
                  <a:pt x="57612" y="113903"/>
                  <a:pt x="54485" y="110853"/>
                </a:cubicBezTo>
                <a:lnTo>
                  <a:pt x="4955" y="61323"/>
                </a:lnTo>
                <a:cubicBezTo>
                  <a:pt x="1749" y="58183"/>
                  <a:pt x="-40" y="53873"/>
                  <a:pt x="0" y="49385"/>
                </a:cubicBezTo>
                <a:cubicBezTo>
                  <a:pt x="79" y="40267"/>
                  <a:pt x="7536" y="32940"/>
                  <a:pt x="16654" y="33020"/>
                </a:cubicBezTo>
                <a:lnTo>
                  <a:pt x="33164" y="33020"/>
                </a:lnTo>
                <a:lnTo>
                  <a:pt x="33164" y="16510"/>
                </a:lnTo>
                <a:cubicBezTo>
                  <a:pt x="33176" y="9830"/>
                  <a:pt x="37191" y="3808"/>
                  <a:pt x="43353" y="1227"/>
                </a:cubicBezTo>
                <a:cubicBezTo>
                  <a:pt x="45358" y="405"/>
                  <a:pt x="47506" y="-12"/>
                  <a:pt x="496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 dirty="0">
              <a:solidFill>
                <a:schemeClr val="bg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45" name="Google Shape;136;p1"/>
          <p:cNvGrpSpPr>
            <a:grpSpLocks/>
          </p:cNvGrpSpPr>
          <p:nvPr/>
        </p:nvGrpSpPr>
        <p:grpSpPr bwMode="auto">
          <a:xfrm>
            <a:off x="5060697" y="1561055"/>
            <a:ext cx="2454631" cy="2147925"/>
            <a:chOff x="801764" y="2221961"/>
            <a:chExt cx="2574247" cy="1612761"/>
          </a:xfrm>
        </p:grpSpPr>
        <p:sp>
          <p:nvSpPr>
            <p:cNvPr id="46" name="Google Shape;137;p1"/>
            <p:cNvSpPr/>
            <p:nvPr/>
          </p:nvSpPr>
          <p:spPr>
            <a:xfrm>
              <a:off x="801635" y="2222114"/>
              <a:ext cx="2574376" cy="519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Junho 2024</a:t>
              </a:r>
              <a:endParaRPr sz="14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47" name="Google Shape;138;p1"/>
            <p:cNvSpPr/>
            <p:nvPr/>
          </p:nvSpPr>
          <p:spPr>
            <a:xfrm>
              <a:off x="801635" y="2712839"/>
              <a:ext cx="2574376" cy="11212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Foi concluída </a:t>
              </a:r>
              <a:r>
                <a:rPr lang="pt-BR" sz="14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etapa interna de definição das metas</a:t>
              </a:r>
              <a:r>
                <a:rPr lang="pt-BR" sz="14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, facilitada pela atuação do Comitê Técnico de Monitoramento de Indicadores de Saúde. Metas foram enviadas para análise estadual. </a:t>
              </a:r>
            </a:p>
          </p:txBody>
        </p:sp>
      </p:grpSp>
      <p:grpSp>
        <p:nvGrpSpPr>
          <p:cNvPr id="48" name="Google Shape;136;p1"/>
          <p:cNvGrpSpPr>
            <a:grpSpLocks/>
          </p:cNvGrpSpPr>
          <p:nvPr/>
        </p:nvGrpSpPr>
        <p:grpSpPr bwMode="auto">
          <a:xfrm>
            <a:off x="2889396" y="3782120"/>
            <a:ext cx="2380647" cy="2146821"/>
            <a:chOff x="801635" y="2222114"/>
            <a:chExt cx="2574377" cy="1611932"/>
          </a:xfrm>
        </p:grpSpPr>
        <p:sp>
          <p:nvSpPr>
            <p:cNvPr id="49" name="Google Shape;137;p1"/>
            <p:cNvSpPr/>
            <p:nvPr/>
          </p:nvSpPr>
          <p:spPr>
            <a:xfrm>
              <a:off x="801635" y="2222114"/>
              <a:ext cx="2574376" cy="519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Maio 2024</a:t>
              </a:r>
              <a:endParaRPr sz="14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50" name="Google Shape;138;p1"/>
            <p:cNvSpPr/>
            <p:nvPr/>
          </p:nvSpPr>
          <p:spPr>
            <a:xfrm>
              <a:off x="801635" y="2712840"/>
              <a:ext cx="2574377" cy="1121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Oficina Regional</a:t>
              </a:r>
              <a:r>
                <a:rPr lang="pt-BR" sz="14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 para Pactuação de Metas dos indicadores bipartite – áreas técnicas da SES RJ orientaram os municípios sobre o processo e as metas 2024.</a:t>
              </a:r>
            </a:p>
          </p:txBody>
        </p:sp>
      </p:grpSp>
      <p:cxnSp>
        <p:nvCxnSpPr>
          <p:cNvPr id="26" name="Google Shape;105;p1"/>
          <p:cNvCxnSpPr>
            <a:cxnSpLocks noChangeShapeType="1"/>
          </p:cNvCxnSpPr>
          <p:nvPr/>
        </p:nvCxnSpPr>
        <p:spPr bwMode="auto">
          <a:xfrm flipH="1" flipV="1">
            <a:off x="-288758" y="3951215"/>
            <a:ext cx="12480758" cy="20400"/>
          </a:xfrm>
          <a:prstGeom prst="straightConnector1">
            <a:avLst/>
          </a:prstGeom>
          <a:noFill/>
          <a:ln w="152400" cap="rnd">
            <a:solidFill>
              <a:schemeClr val="tx1">
                <a:lumMod val="50000"/>
                <a:alpha val="13000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upo 5"/>
          <p:cNvGrpSpPr/>
          <p:nvPr/>
        </p:nvGrpSpPr>
        <p:grpSpPr>
          <a:xfrm>
            <a:off x="274135" y="1781294"/>
            <a:ext cx="698500" cy="2361710"/>
            <a:chOff x="562893" y="1784840"/>
            <a:chExt cx="698500" cy="2361710"/>
          </a:xfrm>
        </p:grpSpPr>
        <p:cxnSp>
          <p:nvCxnSpPr>
            <p:cNvPr id="41" name="Google Shape;111;p1">
              <a:extLst>
                <a:ext uri="{FF2B5EF4-FFF2-40B4-BE49-F238E27FC236}">
                  <a16:creationId xmlns:a16="http://schemas.microsoft.com/office/drawing/2014/main" id="{5BE79935-C2FC-BF60-1765-49BB5880FE86}"/>
                </a:ext>
              </a:extLst>
            </p:cNvPr>
            <p:cNvCxnSpPr>
              <a:cxnSpLocks/>
            </p:cNvCxnSpPr>
            <p:nvPr/>
          </p:nvCxnSpPr>
          <p:spPr>
            <a:xfrm>
              <a:off x="912143" y="2386013"/>
              <a:ext cx="0" cy="1395412"/>
            </a:xfrm>
            <a:prstGeom prst="straightConnector1">
              <a:avLst/>
            </a:prstGeom>
            <a:solidFill>
              <a:schemeClr val="accent5"/>
            </a:solidFill>
            <a:ln w="152400" cap="rnd" cmpd="sng">
              <a:solidFill>
                <a:schemeClr val="accent5">
                  <a:alpha val="84705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2" name="Google Shape;118;p1">
              <a:extLst>
                <a:ext uri="{FF2B5EF4-FFF2-40B4-BE49-F238E27FC236}">
                  <a16:creationId xmlns:a16="http://schemas.microsoft.com/office/drawing/2014/main" id="{D4CA2AAC-6122-F73D-6AE0-E27F16FE23E3}"/>
                </a:ext>
              </a:extLst>
            </p:cNvPr>
            <p:cNvSpPr/>
            <p:nvPr/>
          </p:nvSpPr>
          <p:spPr>
            <a:xfrm>
              <a:off x="750218" y="3792538"/>
              <a:ext cx="354013" cy="354012"/>
            </a:xfrm>
            <a:prstGeom prst="ellipse">
              <a:avLst/>
            </a:prstGeom>
            <a:solidFill>
              <a:schemeClr val="lt1"/>
            </a:solidFill>
            <a:ln w="101600" cap="flat" cmpd="sng">
              <a:solidFill>
                <a:schemeClr val="accent5">
                  <a:alpha val="84705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3" name="Google Shape;110;p1">
              <a:extLst>
                <a:ext uri="{FF2B5EF4-FFF2-40B4-BE49-F238E27FC236}">
                  <a16:creationId xmlns:a16="http://schemas.microsoft.com/office/drawing/2014/main" id="{68520C52-C9AD-00C2-2629-FC5DAC2D9657}"/>
                </a:ext>
              </a:extLst>
            </p:cNvPr>
            <p:cNvSpPr/>
            <p:nvPr/>
          </p:nvSpPr>
          <p:spPr>
            <a:xfrm>
              <a:off x="562893" y="1784840"/>
              <a:ext cx="698500" cy="696912"/>
            </a:xfrm>
            <a:prstGeom prst="ellipse">
              <a:avLst/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40;p1">
              <a:extLst>
                <a:ext uri="{FF2B5EF4-FFF2-40B4-BE49-F238E27FC236}">
                  <a16:creationId xmlns:a16="http://schemas.microsoft.com/office/drawing/2014/main" id="{A8692D5B-FA05-AFBC-340A-88D3C0E21CBF}"/>
                </a:ext>
              </a:extLst>
            </p:cNvPr>
            <p:cNvSpPr/>
            <p:nvPr/>
          </p:nvSpPr>
          <p:spPr>
            <a:xfrm>
              <a:off x="740693" y="1946765"/>
              <a:ext cx="373063" cy="373063"/>
            </a:xfrm>
            <a:custGeom>
              <a:avLst/>
              <a:gdLst/>
              <a:ahLst/>
              <a:cxnLst/>
              <a:rect l="l" t="t" r="r" b="b"/>
              <a:pathLst>
                <a:path w="330344" h="330200" extrusionOk="0">
                  <a:moveTo>
                    <a:pt x="165136" y="115586"/>
                  </a:moveTo>
                  <a:lnTo>
                    <a:pt x="184335" y="119462"/>
                  </a:lnTo>
                  <a:cubicBezTo>
                    <a:pt x="202113" y="126982"/>
                    <a:pt x="214586" y="144584"/>
                    <a:pt x="214586" y="165101"/>
                  </a:cubicBezTo>
                  <a:cubicBezTo>
                    <a:pt x="214586" y="192456"/>
                    <a:pt x="192411" y="214631"/>
                    <a:pt x="165056" y="214631"/>
                  </a:cubicBezTo>
                  <a:cubicBezTo>
                    <a:pt x="137700" y="214631"/>
                    <a:pt x="115525" y="192456"/>
                    <a:pt x="115525" y="165101"/>
                  </a:cubicBezTo>
                  <a:cubicBezTo>
                    <a:pt x="115569" y="160820"/>
                    <a:pt x="116204" y="156566"/>
                    <a:pt x="117412" y="152459"/>
                  </a:cubicBezTo>
                  <a:lnTo>
                    <a:pt x="132224" y="167365"/>
                  </a:lnTo>
                  <a:cubicBezTo>
                    <a:pt x="133436" y="183617"/>
                    <a:pt x="146356" y="196537"/>
                    <a:pt x="162609" y="197750"/>
                  </a:cubicBezTo>
                  <a:cubicBezTo>
                    <a:pt x="180743" y="199103"/>
                    <a:pt x="196540" y="185499"/>
                    <a:pt x="197893" y="167365"/>
                  </a:cubicBezTo>
                  <a:cubicBezTo>
                    <a:pt x="199246" y="149230"/>
                    <a:pt x="185643" y="133433"/>
                    <a:pt x="167509" y="132080"/>
                  </a:cubicBezTo>
                  <a:lnTo>
                    <a:pt x="152602" y="117457"/>
                  </a:lnTo>
                  <a:close/>
                  <a:moveTo>
                    <a:pt x="165056" y="115570"/>
                  </a:moveTo>
                  <a:lnTo>
                    <a:pt x="165245" y="115570"/>
                  </a:lnTo>
                  <a:lnTo>
                    <a:pt x="165136" y="115586"/>
                  </a:lnTo>
                  <a:close/>
                  <a:moveTo>
                    <a:pt x="165244" y="57738"/>
                  </a:moveTo>
                  <a:cubicBezTo>
                    <a:pt x="176457" y="57727"/>
                    <a:pt x="187602" y="59474"/>
                    <a:pt x="198274" y="62916"/>
                  </a:cubicBezTo>
                  <a:cubicBezTo>
                    <a:pt x="254657" y="81101"/>
                    <a:pt x="285623" y="141549"/>
                    <a:pt x="267438" y="197931"/>
                  </a:cubicBezTo>
                  <a:cubicBezTo>
                    <a:pt x="249254" y="254314"/>
                    <a:pt x="188806" y="285280"/>
                    <a:pt x="132423" y="267095"/>
                  </a:cubicBezTo>
                  <a:cubicBezTo>
                    <a:pt x="76041" y="248911"/>
                    <a:pt x="45075" y="188463"/>
                    <a:pt x="63259" y="132080"/>
                  </a:cubicBezTo>
                  <a:cubicBezTo>
                    <a:pt x="64233" y="132131"/>
                    <a:pt x="65210" y="132131"/>
                    <a:pt x="66184" y="132080"/>
                  </a:cubicBezTo>
                  <a:lnTo>
                    <a:pt x="80713" y="132080"/>
                  </a:lnTo>
                  <a:cubicBezTo>
                    <a:pt x="72417" y="153315"/>
                    <a:pt x="72417" y="176895"/>
                    <a:pt x="80713" y="198130"/>
                  </a:cubicBezTo>
                  <a:cubicBezTo>
                    <a:pt x="98952" y="244818"/>
                    <a:pt x="151585" y="267880"/>
                    <a:pt x="198273" y="249641"/>
                  </a:cubicBezTo>
                  <a:cubicBezTo>
                    <a:pt x="244961" y="231402"/>
                    <a:pt x="268024" y="178768"/>
                    <a:pt x="249785" y="132080"/>
                  </a:cubicBezTo>
                  <a:cubicBezTo>
                    <a:pt x="231546" y="85392"/>
                    <a:pt x="178912" y="62330"/>
                    <a:pt x="132224" y="80569"/>
                  </a:cubicBezTo>
                  <a:lnTo>
                    <a:pt x="132224" y="66040"/>
                  </a:lnTo>
                  <a:cubicBezTo>
                    <a:pt x="132274" y="65066"/>
                    <a:pt x="132274" y="64090"/>
                    <a:pt x="132224" y="63116"/>
                  </a:cubicBezTo>
                  <a:cubicBezTo>
                    <a:pt x="142884" y="59619"/>
                    <a:pt x="154025" y="57805"/>
                    <a:pt x="165244" y="57738"/>
                  </a:cubicBezTo>
                  <a:close/>
                  <a:moveTo>
                    <a:pt x="49674" y="16510"/>
                  </a:moveTo>
                  <a:lnTo>
                    <a:pt x="49674" y="49530"/>
                  </a:lnTo>
                  <a:lnTo>
                    <a:pt x="16654" y="49530"/>
                  </a:lnTo>
                  <a:lnTo>
                    <a:pt x="66184" y="99060"/>
                  </a:lnTo>
                  <a:lnTo>
                    <a:pt x="99204" y="99060"/>
                  </a:lnTo>
                  <a:lnTo>
                    <a:pt x="99204" y="66040"/>
                  </a:lnTo>
                  <a:close/>
                  <a:moveTo>
                    <a:pt x="165244" y="0"/>
                  </a:moveTo>
                  <a:cubicBezTo>
                    <a:pt x="256426" y="0"/>
                    <a:pt x="330344" y="73918"/>
                    <a:pt x="330344" y="165100"/>
                  </a:cubicBezTo>
                  <a:cubicBezTo>
                    <a:pt x="330344" y="256282"/>
                    <a:pt x="256426" y="330200"/>
                    <a:pt x="165244" y="330200"/>
                  </a:cubicBezTo>
                  <a:cubicBezTo>
                    <a:pt x="74062" y="330200"/>
                    <a:pt x="144" y="256282"/>
                    <a:pt x="144" y="165100"/>
                  </a:cubicBezTo>
                  <a:cubicBezTo>
                    <a:pt x="125" y="140986"/>
                    <a:pt x="5475" y="117170"/>
                    <a:pt x="15805" y="95381"/>
                  </a:cubicBezTo>
                  <a:lnTo>
                    <a:pt x="28447" y="107740"/>
                  </a:lnTo>
                  <a:cubicBezTo>
                    <a:pt x="12981" y="144551"/>
                    <a:pt x="12981" y="186037"/>
                    <a:pt x="28447" y="222848"/>
                  </a:cubicBezTo>
                  <a:cubicBezTo>
                    <a:pt x="60233" y="298506"/>
                    <a:pt x="147334" y="334071"/>
                    <a:pt x="222992" y="302285"/>
                  </a:cubicBezTo>
                  <a:cubicBezTo>
                    <a:pt x="298650" y="270498"/>
                    <a:pt x="334215" y="183398"/>
                    <a:pt x="302429" y="107740"/>
                  </a:cubicBezTo>
                  <a:cubicBezTo>
                    <a:pt x="270642" y="32082"/>
                    <a:pt x="183542" y="-3483"/>
                    <a:pt x="107884" y="28303"/>
                  </a:cubicBezTo>
                  <a:lnTo>
                    <a:pt x="95525" y="15661"/>
                  </a:lnTo>
                  <a:cubicBezTo>
                    <a:pt x="117314" y="5331"/>
                    <a:pt x="141130" y="-19"/>
                    <a:pt x="165244" y="0"/>
                  </a:cubicBezTo>
                  <a:close/>
                  <a:moveTo>
                    <a:pt x="49674" y="0"/>
                  </a:moveTo>
                  <a:cubicBezTo>
                    <a:pt x="54053" y="8"/>
                    <a:pt x="58254" y="1736"/>
                    <a:pt x="61372" y="4812"/>
                  </a:cubicBezTo>
                  <a:lnTo>
                    <a:pt x="110525" y="54342"/>
                  </a:lnTo>
                  <a:cubicBezTo>
                    <a:pt x="113609" y="57454"/>
                    <a:pt x="115339" y="61659"/>
                    <a:pt x="115336" y="66040"/>
                  </a:cubicBezTo>
                  <a:lnTo>
                    <a:pt x="115336" y="99060"/>
                  </a:lnTo>
                  <a:cubicBezTo>
                    <a:pt x="115245" y="100446"/>
                    <a:pt x="114959" y="101811"/>
                    <a:pt x="114487" y="103117"/>
                  </a:cubicBezTo>
                  <a:lnTo>
                    <a:pt x="171093" y="159251"/>
                  </a:lnTo>
                  <a:lnTo>
                    <a:pt x="171093" y="159628"/>
                  </a:lnTo>
                  <a:cubicBezTo>
                    <a:pt x="173698" y="162719"/>
                    <a:pt x="173698" y="167237"/>
                    <a:pt x="171093" y="170328"/>
                  </a:cubicBezTo>
                  <a:cubicBezTo>
                    <a:pt x="168138" y="173835"/>
                    <a:pt x="162900" y="174282"/>
                    <a:pt x="159394" y="171327"/>
                  </a:cubicBezTo>
                  <a:lnTo>
                    <a:pt x="103260" y="114721"/>
                  </a:lnTo>
                  <a:cubicBezTo>
                    <a:pt x="101955" y="115193"/>
                    <a:pt x="100589" y="115479"/>
                    <a:pt x="99204" y="115570"/>
                  </a:cubicBezTo>
                  <a:lnTo>
                    <a:pt x="66184" y="115570"/>
                  </a:lnTo>
                  <a:cubicBezTo>
                    <a:pt x="61815" y="115598"/>
                    <a:pt x="57612" y="113903"/>
                    <a:pt x="54485" y="110853"/>
                  </a:cubicBezTo>
                  <a:lnTo>
                    <a:pt x="4955" y="61323"/>
                  </a:lnTo>
                  <a:cubicBezTo>
                    <a:pt x="1749" y="58183"/>
                    <a:pt x="-40" y="53873"/>
                    <a:pt x="0" y="49385"/>
                  </a:cubicBezTo>
                  <a:cubicBezTo>
                    <a:pt x="79" y="40267"/>
                    <a:pt x="7536" y="32940"/>
                    <a:pt x="16654" y="33020"/>
                  </a:cubicBezTo>
                  <a:lnTo>
                    <a:pt x="33164" y="33020"/>
                  </a:lnTo>
                  <a:lnTo>
                    <a:pt x="33164" y="16510"/>
                  </a:lnTo>
                  <a:cubicBezTo>
                    <a:pt x="33176" y="9830"/>
                    <a:pt x="37191" y="3808"/>
                    <a:pt x="43353" y="1227"/>
                  </a:cubicBezTo>
                  <a:cubicBezTo>
                    <a:pt x="45358" y="405"/>
                    <a:pt x="47506" y="-12"/>
                    <a:pt x="49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4160585" y="1781294"/>
            <a:ext cx="698500" cy="2361710"/>
            <a:chOff x="562893" y="1784840"/>
            <a:chExt cx="698500" cy="2361710"/>
          </a:xfrm>
        </p:grpSpPr>
        <p:cxnSp>
          <p:nvCxnSpPr>
            <p:cNvPr id="56" name="Google Shape;111;p1">
              <a:extLst>
                <a:ext uri="{FF2B5EF4-FFF2-40B4-BE49-F238E27FC236}">
                  <a16:creationId xmlns:a16="http://schemas.microsoft.com/office/drawing/2014/main" id="{5BE79935-C2FC-BF60-1765-49BB5880FE86}"/>
                </a:ext>
              </a:extLst>
            </p:cNvPr>
            <p:cNvCxnSpPr>
              <a:cxnSpLocks/>
            </p:cNvCxnSpPr>
            <p:nvPr/>
          </p:nvCxnSpPr>
          <p:spPr>
            <a:xfrm>
              <a:off x="912143" y="2386013"/>
              <a:ext cx="0" cy="1395412"/>
            </a:xfrm>
            <a:prstGeom prst="straightConnector1">
              <a:avLst/>
            </a:prstGeom>
            <a:solidFill>
              <a:schemeClr val="accent5"/>
            </a:solidFill>
            <a:ln w="152400" cap="rnd" cmpd="sng">
              <a:solidFill>
                <a:schemeClr val="accent5">
                  <a:alpha val="84705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7" name="Google Shape;118;p1">
              <a:extLst>
                <a:ext uri="{FF2B5EF4-FFF2-40B4-BE49-F238E27FC236}">
                  <a16:creationId xmlns:a16="http://schemas.microsoft.com/office/drawing/2014/main" id="{D4CA2AAC-6122-F73D-6AE0-E27F16FE23E3}"/>
                </a:ext>
              </a:extLst>
            </p:cNvPr>
            <p:cNvSpPr/>
            <p:nvPr/>
          </p:nvSpPr>
          <p:spPr>
            <a:xfrm>
              <a:off x="750218" y="3792538"/>
              <a:ext cx="354013" cy="354012"/>
            </a:xfrm>
            <a:prstGeom prst="ellipse">
              <a:avLst/>
            </a:prstGeom>
            <a:solidFill>
              <a:schemeClr val="lt1"/>
            </a:solidFill>
            <a:ln w="101600" cap="flat" cmpd="sng">
              <a:solidFill>
                <a:schemeClr val="accent5">
                  <a:alpha val="84705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8" name="Google Shape;110;p1">
              <a:extLst>
                <a:ext uri="{FF2B5EF4-FFF2-40B4-BE49-F238E27FC236}">
                  <a16:creationId xmlns:a16="http://schemas.microsoft.com/office/drawing/2014/main" id="{68520C52-C9AD-00C2-2629-FC5DAC2D9657}"/>
                </a:ext>
              </a:extLst>
            </p:cNvPr>
            <p:cNvSpPr/>
            <p:nvPr/>
          </p:nvSpPr>
          <p:spPr>
            <a:xfrm>
              <a:off x="562893" y="1784840"/>
              <a:ext cx="698500" cy="696912"/>
            </a:xfrm>
            <a:prstGeom prst="ellipse">
              <a:avLst/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40;p1">
              <a:extLst>
                <a:ext uri="{FF2B5EF4-FFF2-40B4-BE49-F238E27FC236}">
                  <a16:creationId xmlns:a16="http://schemas.microsoft.com/office/drawing/2014/main" id="{A8692D5B-FA05-AFBC-340A-88D3C0E21CBF}"/>
                </a:ext>
              </a:extLst>
            </p:cNvPr>
            <p:cNvSpPr/>
            <p:nvPr/>
          </p:nvSpPr>
          <p:spPr>
            <a:xfrm>
              <a:off x="740693" y="1946765"/>
              <a:ext cx="373063" cy="373063"/>
            </a:xfrm>
            <a:custGeom>
              <a:avLst/>
              <a:gdLst/>
              <a:ahLst/>
              <a:cxnLst/>
              <a:rect l="l" t="t" r="r" b="b"/>
              <a:pathLst>
                <a:path w="330344" h="330200" extrusionOk="0">
                  <a:moveTo>
                    <a:pt x="165136" y="115586"/>
                  </a:moveTo>
                  <a:lnTo>
                    <a:pt x="184335" y="119462"/>
                  </a:lnTo>
                  <a:cubicBezTo>
                    <a:pt x="202113" y="126982"/>
                    <a:pt x="214586" y="144584"/>
                    <a:pt x="214586" y="165101"/>
                  </a:cubicBezTo>
                  <a:cubicBezTo>
                    <a:pt x="214586" y="192456"/>
                    <a:pt x="192411" y="214631"/>
                    <a:pt x="165056" y="214631"/>
                  </a:cubicBezTo>
                  <a:cubicBezTo>
                    <a:pt x="137700" y="214631"/>
                    <a:pt x="115525" y="192456"/>
                    <a:pt x="115525" y="165101"/>
                  </a:cubicBezTo>
                  <a:cubicBezTo>
                    <a:pt x="115569" y="160820"/>
                    <a:pt x="116204" y="156566"/>
                    <a:pt x="117412" y="152459"/>
                  </a:cubicBezTo>
                  <a:lnTo>
                    <a:pt x="132224" y="167365"/>
                  </a:lnTo>
                  <a:cubicBezTo>
                    <a:pt x="133436" y="183617"/>
                    <a:pt x="146356" y="196537"/>
                    <a:pt x="162609" y="197750"/>
                  </a:cubicBezTo>
                  <a:cubicBezTo>
                    <a:pt x="180743" y="199103"/>
                    <a:pt x="196540" y="185499"/>
                    <a:pt x="197893" y="167365"/>
                  </a:cubicBezTo>
                  <a:cubicBezTo>
                    <a:pt x="199246" y="149230"/>
                    <a:pt x="185643" y="133433"/>
                    <a:pt x="167509" y="132080"/>
                  </a:cubicBezTo>
                  <a:lnTo>
                    <a:pt x="152602" y="117457"/>
                  </a:lnTo>
                  <a:close/>
                  <a:moveTo>
                    <a:pt x="165056" y="115570"/>
                  </a:moveTo>
                  <a:lnTo>
                    <a:pt x="165245" y="115570"/>
                  </a:lnTo>
                  <a:lnTo>
                    <a:pt x="165136" y="115586"/>
                  </a:lnTo>
                  <a:close/>
                  <a:moveTo>
                    <a:pt x="165244" y="57738"/>
                  </a:moveTo>
                  <a:cubicBezTo>
                    <a:pt x="176457" y="57727"/>
                    <a:pt x="187602" y="59474"/>
                    <a:pt x="198274" y="62916"/>
                  </a:cubicBezTo>
                  <a:cubicBezTo>
                    <a:pt x="254657" y="81101"/>
                    <a:pt x="285623" y="141549"/>
                    <a:pt x="267438" y="197931"/>
                  </a:cubicBezTo>
                  <a:cubicBezTo>
                    <a:pt x="249254" y="254314"/>
                    <a:pt x="188806" y="285280"/>
                    <a:pt x="132423" y="267095"/>
                  </a:cubicBezTo>
                  <a:cubicBezTo>
                    <a:pt x="76041" y="248911"/>
                    <a:pt x="45075" y="188463"/>
                    <a:pt x="63259" y="132080"/>
                  </a:cubicBezTo>
                  <a:cubicBezTo>
                    <a:pt x="64233" y="132131"/>
                    <a:pt x="65210" y="132131"/>
                    <a:pt x="66184" y="132080"/>
                  </a:cubicBezTo>
                  <a:lnTo>
                    <a:pt x="80713" y="132080"/>
                  </a:lnTo>
                  <a:cubicBezTo>
                    <a:pt x="72417" y="153315"/>
                    <a:pt x="72417" y="176895"/>
                    <a:pt x="80713" y="198130"/>
                  </a:cubicBezTo>
                  <a:cubicBezTo>
                    <a:pt x="98952" y="244818"/>
                    <a:pt x="151585" y="267880"/>
                    <a:pt x="198273" y="249641"/>
                  </a:cubicBezTo>
                  <a:cubicBezTo>
                    <a:pt x="244961" y="231402"/>
                    <a:pt x="268024" y="178768"/>
                    <a:pt x="249785" y="132080"/>
                  </a:cubicBezTo>
                  <a:cubicBezTo>
                    <a:pt x="231546" y="85392"/>
                    <a:pt x="178912" y="62330"/>
                    <a:pt x="132224" y="80569"/>
                  </a:cubicBezTo>
                  <a:lnTo>
                    <a:pt x="132224" y="66040"/>
                  </a:lnTo>
                  <a:cubicBezTo>
                    <a:pt x="132274" y="65066"/>
                    <a:pt x="132274" y="64090"/>
                    <a:pt x="132224" y="63116"/>
                  </a:cubicBezTo>
                  <a:cubicBezTo>
                    <a:pt x="142884" y="59619"/>
                    <a:pt x="154025" y="57805"/>
                    <a:pt x="165244" y="57738"/>
                  </a:cubicBezTo>
                  <a:close/>
                  <a:moveTo>
                    <a:pt x="49674" y="16510"/>
                  </a:moveTo>
                  <a:lnTo>
                    <a:pt x="49674" y="49530"/>
                  </a:lnTo>
                  <a:lnTo>
                    <a:pt x="16654" y="49530"/>
                  </a:lnTo>
                  <a:lnTo>
                    <a:pt x="66184" y="99060"/>
                  </a:lnTo>
                  <a:lnTo>
                    <a:pt x="99204" y="99060"/>
                  </a:lnTo>
                  <a:lnTo>
                    <a:pt x="99204" y="66040"/>
                  </a:lnTo>
                  <a:close/>
                  <a:moveTo>
                    <a:pt x="165244" y="0"/>
                  </a:moveTo>
                  <a:cubicBezTo>
                    <a:pt x="256426" y="0"/>
                    <a:pt x="330344" y="73918"/>
                    <a:pt x="330344" y="165100"/>
                  </a:cubicBezTo>
                  <a:cubicBezTo>
                    <a:pt x="330344" y="256282"/>
                    <a:pt x="256426" y="330200"/>
                    <a:pt x="165244" y="330200"/>
                  </a:cubicBezTo>
                  <a:cubicBezTo>
                    <a:pt x="74062" y="330200"/>
                    <a:pt x="144" y="256282"/>
                    <a:pt x="144" y="165100"/>
                  </a:cubicBezTo>
                  <a:cubicBezTo>
                    <a:pt x="125" y="140986"/>
                    <a:pt x="5475" y="117170"/>
                    <a:pt x="15805" y="95381"/>
                  </a:cubicBezTo>
                  <a:lnTo>
                    <a:pt x="28447" y="107740"/>
                  </a:lnTo>
                  <a:cubicBezTo>
                    <a:pt x="12981" y="144551"/>
                    <a:pt x="12981" y="186037"/>
                    <a:pt x="28447" y="222848"/>
                  </a:cubicBezTo>
                  <a:cubicBezTo>
                    <a:pt x="60233" y="298506"/>
                    <a:pt x="147334" y="334071"/>
                    <a:pt x="222992" y="302285"/>
                  </a:cubicBezTo>
                  <a:cubicBezTo>
                    <a:pt x="298650" y="270498"/>
                    <a:pt x="334215" y="183398"/>
                    <a:pt x="302429" y="107740"/>
                  </a:cubicBezTo>
                  <a:cubicBezTo>
                    <a:pt x="270642" y="32082"/>
                    <a:pt x="183542" y="-3483"/>
                    <a:pt x="107884" y="28303"/>
                  </a:cubicBezTo>
                  <a:lnTo>
                    <a:pt x="95525" y="15661"/>
                  </a:lnTo>
                  <a:cubicBezTo>
                    <a:pt x="117314" y="5331"/>
                    <a:pt x="141130" y="-19"/>
                    <a:pt x="165244" y="0"/>
                  </a:cubicBezTo>
                  <a:close/>
                  <a:moveTo>
                    <a:pt x="49674" y="0"/>
                  </a:moveTo>
                  <a:cubicBezTo>
                    <a:pt x="54053" y="8"/>
                    <a:pt x="58254" y="1736"/>
                    <a:pt x="61372" y="4812"/>
                  </a:cubicBezTo>
                  <a:lnTo>
                    <a:pt x="110525" y="54342"/>
                  </a:lnTo>
                  <a:cubicBezTo>
                    <a:pt x="113609" y="57454"/>
                    <a:pt x="115339" y="61659"/>
                    <a:pt x="115336" y="66040"/>
                  </a:cubicBezTo>
                  <a:lnTo>
                    <a:pt x="115336" y="99060"/>
                  </a:lnTo>
                  <a:cubicBezTo>
                    <a:pt x="115245" y="100446"/>
                    <a:pt x="114959" y="101811"/>
                    <a:pt x="114487" y="103117"/>
                  </a:cubicBezTo>
                  <a:lnTo>
                    <a:pt x="171093" y="159251"/>
                  </a:lnTo>
                  <a:lnTo>
                    <a:pt x="171093" y="159628"/>
                  </a:lnTo>
                  <a:cubicBezTo>
                    <a:pt x="173698" y="162719"/>
                    <a:pt x="173698" y="167237"/>
                    <a:pt x="171093" y="170328"/>
                  </a:cubicBezTo>
                  <a:cubicBezTo>
                    <a:pt x="168138" y="173835"/>
                    <a:pt x="162900" y="174282"/>
                    <a:pt x="159394" y="171327"/>
                  </a:cubicBezTo>
                  <a:lnTo>
                    <a:pt x="103260" y="114721"/>
                  </a:lnTo>
                  <a:cubicBezTo>
                    <a:pt x="101955" y="115193"/>
                    <a:pt x="100589" y="115479"/>
                    <a:pt x="99204" y="115570"/>
                  </a:cubicBezTo>
                  <a:lnTo>
                    <a:pt x="66184" y="115570"/>
                  </a:lnTo>
                  <a:cubicBezTo>
                    <a:pt x="61815" y="115598"/>
                    <a:pt x="57612" y="113903"/>
                    <a:pt x="54485" y="110853"/>
                  </a:cubicBezTo>
                  <a:lnTo>
                    <a:pt x="4955" y="61323"/>
                  </a:lnTo>
                  <a:cubicBezTo>
                    <a:pt x="1749" y="58183"/>
                    <a:pt x="-40" y="53873"/>
                    <a:pt x="0" y="49385"/>
                  </a:cubicBezTo>
                  <a:cubicBezTo>
                    <a:pt x="79" y="40267"/>
                    <a:pt x="7536" y="32940"/>
                    <a:pt x="16654" y="33020"/>
                  </a:cubicBezTo>
                  <a:lnTo>
                    <a:pt x="33164" y="33020"/>
                  </a:lnTo>
                  <a:lnTo>
                    <a:pt x="33164" y="16510"/>
                  </a:lnTo>
                  <a:cubicBezTo>
                    <a:pt x="33176" y="9830"/>
                    <a:pt x="37191" y="3808"/>
                    <a:pt x="43353" y="1227"/>
                  </a:cubicBezTo>
                  <a:cubicBezTo>
                    <a:pt x="45358" y="405"/>
                    <a:pt x="47506" y="-12"/>
                    <a:pt x="49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5800928" y="3776378"/>
            <a:ext cx="696913" cy="2322512"/>
            <a:chOff x="2201223" y="3781425"/>
            <a:chExt cx="696913" cy="2322512"/>
          </a:xfrm>
        </p:grpSpPr>
        <p:sp>
          <p:nvSpPr>
            <p:cNvPr id="61" name="Google Shape;106;p1"/>
            <p:cNvSpPr/>
            <p:nvPr/>
          </p:nvSpPr>
          <p:spPr>
            <a:xfrm rot="10800000">
              <a:off x="2201223" y="5405437"/>
              <a:ext cx="696913" cy="698500"/>
            </a:xfrm>
            <a:prstGeom prst="ellipse">
              <a:avLst/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cxnSp>
          <p:nvCxnSpPr>
            <p:cNvPr id="62" name="Google Shape;107;p1"/>
            <p:cNvCxnSpPr/>
            <p:nvPr/>
          </p:nvCxnSpPr>
          <p:spPr>
            <a:xfrm rot="10800000" flipH="1">
              <a:off x="2548886" y="3810000"/>
              <a:ext cx="7937" cy="1566862"/>
            </a:xfrm>
            <a:prstGeom prst="straightConnector1">
              <a:avLst/>
            </a:prstGeom>
            <a:solidFill>
              <a:schemeClr val="accent4"/>
            </a:solidFill>
            <a:ln w="152400" cap="rnd" cmpd="sng">
              <a:solidFill>
                <a:schemeClr val="accent4">
                  <a:alpha val="84705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" name="Google Shape;117;p1"/>
            <p:cNvSpPr/>
            <p:nvPr/>
          </p:nvSpPr>
          <p:spPr>
            <a:xfrm>
              <a:off x="2390136" y="3781425"/>
              <a:ext cx="354012" cy="354013"/>
            </a:xfrm>
            <a:prstGeom prst="ellipse">
              <a:avLst/>
            </a:prstGeom>
            <a:solidFill>
              <a:schemeClr val="lt1"/>
            </a:solidFill>
            <a:ln w="101600" cap="flat" cmpd="sng">
              <a:solidFill>
                <a:schemeClr val="accent4">
                  <a:alpha val="84705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4" name="Google Shape;139;p1"/>
            <p:cNvSpPr/>
            <p:nvPr/>
          </p:nvSpPr>
          <p:spPr>
            <a:xfrm>
              <a:off x="2362354" y="5568156"/>
              <a:ext cx="373062" cy="373062"/>
            </a:xfrm>
            <a:custGeom>
              <a:avLst/>
              <a:gdLst/>
              <a:ahLst/>
              <a:cxnLst/>
              <a:rect l="l" t="t" r="r" b="b"/>
              <a:pathLst>
                <a:path w="330344" h="330200" extrusionOk="0">
                  <a:moveTo>
                    <a:pt x="165136" y="115586"/>
                  </a:moveTo>
                  <a:lnTo>
                    <a:pt x="184335" y="119462"/>
                  </a:lnTo>
                  <a:cubicBezTo>
                    <a:pt x="202113" y="126982"/>
                    <a:pt x="214586" y="144584"/>
                    <a:pt x="214586" y="165101"/>
                  </a:cubicBezTo>
                  <a:cubicBezTo>
                    <a:pt x="214586" y="192456"/>
                    <a:pt x="192411" y="214631"/>
                    <a:pt x="165056" y="214631"/>
                  </a:cubicBezTo>
                  <a:cubicBezTo>
                    <a:pt x="137700" y="214631"/>
                    <a:pt x="115525" y="192456"/>
                    <a:pt x="115525" y="165101"/>
                  </a:cubicBezTo>
                  <a:cubicBezTo>
                    <a:pt x="115569" y="160820"/>
                    <a:pt x="116204" y="156566"/>
                    <a:pt x="117412" y="152459"/>
                  </a:cubicBezTo>
                  <a:lnTo>
                    <a:pt x="132224" y="167365"/>
                  </a:lnTo>
                  <a:cubicBezTo>
                    <a:pt x="133436" y="183617"/>
                    <a:pt x="146356" y="196537"/>
                    <a:pt x="162609" y="197750"/>
                  </a:cubicBezTo>
                  <a:cubicBezTo>
                    <a:pt x="180743" y="199103"/>
                    <a:pt x="196540" y="185499"/>
                    <a:pt x="197893" y="167365"/>
                  </a:cubicBezTo>
                  <a:cubicBezTo>
                    <a:pt x="199246" y="149230"/>
                    <a:pt x="185643" y="133433"/>
                    <a:pt x="167509" y="132080"/>
                  </a:cubicBezTo>
                  <a:lnTo>
                    <a:pt x="152602" y="117457"/>
                  </a:lnTo>
                  <a:close/>
                  <a:moveTo>
                    <a:pt x="165056" y="115570"/>
                  </a:moveTo>
                  <a:lnTo>
                    <a:pt x="165245" y="115570"/>
                  </a:lnTo>
                  <a:lnTo>
                    <a:pt x="165136" y="115586"/>
                  </a:lnTo>
                  <a:close/>
                  <a:moveTo>
                    <a:pt x="165244" y="57738"/>
                  </a:moveTo>
                  <a:cubicBezTo>
                    <a:pt x="176457" y="57727"/>
                    <a:pt x="187602" y="59474"/>
                    <a:pt x="198274" y="62916"/>
                  </a:cubicBezTo>
                  <a:cubicBezTo>
                    <a:pt x="254657" y="81101"/>
                    <a:pt x="285623" y="141549"/>
                    <a:pt x="267438" y="197931"/>
                  </a:cubicBezTo>
                  <a:cubicBezTo>
                    <a:pt x="249254" y="254314"/>
                    <a:pt x="188806" y="285280"/>
                    <a:pt x="132423" y="267095"/>
                  </a:cubicBezTo>
                  <a:cubicBezTo>
                    <a:pt x="76041" y="248911"/>
                    <a:pt x="45075" y="188463"/>
                    <a:pt x="63259" y="132080"/>
                  </a:cubicBezTo>
                  <a:cubicBezTo>
                    <a:pt x="64233" y="132131"/>
                    <a:pt x="65210" y="132131"/>
                    <a:pt x="66184" y="132080"/>
                  </a:cubicBezTo>
                  <a:lnTo>
                    <a:pt x="80713" y="132080"/>
                  </a:lnTo>
                  <a:cubicBezTo>
                    <a:pt x="72417" y="153315"/>
                    <a:pt x="72417" y="176895"/>
                    <a:pt x="80713" y="198130"/>
                  </a:cubicBezTo>
                  <a:cubicBezTo>
                    <a:pt x="98952" y="244818"/>
                    <a:pt x="151585" y="267880"/>
                    <a:pt x="198273" y="249641"/>
                  </a:cubicBezTo>
                  <a:cubicBezTo>
                    <a:pt x="244961" y="231402"/>
                    <a:pt x="268024" y="178768"/>
                    <a:pt x="249785" y="132080"/>
                  </a:cubicBezTo>
                  <a:cubicBezTo>
                    <a:pt x="231546" y="85392"/>
                    <a:pt x="178912" y="62330"/>
                    <a:pt x="132224" y="80569"/>
                  </a:cubicBezTo>
                  <a:lnTo>
                    <a:pt x="132224" y="66040"/>
                  </a:lnTo>
                  <a:cubicBezTo>
                    <a:pt x="132274" y="65066"/>
                    <a:pt x="132274" y="64090"/>
                    <a:pt x="132224" y="63116"/>
                  </a:cubicBezTo>
                  <a:cubicBezTo>
                    <a:pt x="142884" y="59619"/>
                    <a:pt x="154025" y="57805"/>
                    <a:pt x="165244" y="57738"/>
                  </a:cubicBezTo>
                  <a:close/>
                  <a:moveTo>
                    <a:pt x="49674" y="16510"/>
                  </a:moveTo>
                  <a:lnTo>
                    <a:pt x="49674" y="49530"/>
                  </a:lnTo>
                  <a:lnTo>
                    <a:pt x="16654" y="49530"/>
                  </a:lnTo>
                  <a:lnTo>
                    <a:pt x="66184" y="99060"/>
                  </a:lnTo>
                  <a:lnTo>
                    <a:pt x="99204" y="99060"/>
                  </a:lnTo>
                  <a:lnTo>
                    <a:pt x="99204" y="66040"/>
                  </a:lnTo>
                  <a:close/>
                  <a:moveTo>
                    <a:pt x="165244" y="0"/>
                  </a:moveTo>
                  <a:cubicBezTo>
                    <a:pt x="256426" y="0"/>
                    <a:pt x="330344" y="73918"/>
                    <a:pt x="330344" y="165100"/>
                  </a:cubicBezTo>
                  <a:cubicBezTo>
                    <a:pt x="330344" y="256282"/>
                    <a:pt x="256426" y="330200"/>
                    <a:pt x="165244" y="330200"/>
                  </a:cubicBezTo>
                  <a:cubicBezTo>
                    <a:pt x="74062" y="330200"/>
                    <a:pt x="144" y="256282"/>
                    <a:pt x="144" y="165100"/>
                  </a:cubicBezTo>
                  <a:cubicBezTo>
                    <a:pt x="125" y="140986"/>
                    <a:pt x="5475" y="117170"/>
                    <a:pt x="15805" y="95381"/>
                  </a:cubicBezTo>
                  <a:lnTo>
                    <a:pt x="28447" y="107740"/>
                  </a:lnTo>
                  <a:cubicBezTo>
                    <a:pt x="12981" y="144551"/>
                    <a:pt x="12981" y="186037"/>
                    <a:pt x="28447" y="222848"/>
                  </a:cubicBezTo>
                  <a:cubicBezTo>
                    <a:pt x="60233" y="298506"/>
                    <a:pt x="147334" y="334071"/>
                    <a:pt x="222992" y="302285"/>
                  </a:cubicBezTo>
                  <a:cubicBezTo>
                    <a:pt x="298650" y="270498"/>
                    <a:pt x="334215" y="183398"/>
                    <a:pt x="302429" y="107740"/>
                  </a:cubicBezTo>
                  <a:cubicBezTo>
                    <a:pt x="270642" y="32082"/>
                    <a:pt x="183542" y="-3483"/>
                    <a:pt x="107884" y="28303"/>
                  </a:cubicBezTo>
                  <a:lnTo>
                    <a:pt x="95525" y="15661"/>
                  </a:lnTo>
                  <a:cubicBezTo>
                    <a:pt x="117314" y="5331"/>
                    <a:pt x="141130" y="-19"/>
                    <a:pt x="165244" y="0"/>
                  </a:cubicBezTo>
                  <a:close/>
                  <a:moveTo>
                    <a:pt x="49674" y="0"/>
                  </a:moveTo>
                  <a:cubicBezTo>
                    <a:pt x="54053" y="8"/>
                    <a:pt x="58254" y="1736"/>
                    <a:pt x="61372" y="4812"/>
                  </a:cubicBezTo>
                  <a:lnTo>
                    <a:pt x="110525" y="54342"/>
                  </a:lnTo>
                  <a:cubicBezTo>
                    <a:pt x="113609" y="57454"/>
                    <a:pt x="115339" y="61659"/>
                    <a:pt x="115336" y="66040"/>
                  </a:cubicBezTo>
                  <a:lnTo>
                    <a:pt x="115336" y="99060"/>
                  </a:lnTo>
                  <a:cubicBezTo>
                    <a:pt x="115245" y="100446"/>
                    <a:pt x="114959" y="101811"/>
                    <a:pt x="114487" y="103117"/>
                  </a:cubicBezTo>
                  <a:lnTo>
                    <a:pt x="171093" y="159251"/>
                  </a:lnTo>
                  <a:lnTo>
                    <a:pt x="171093" y="159628"/>
                  </a:lnTo>
                  <a:cubicBezTo>
                    <a:pt x="173698" y="162719"/>
                    <a:pt x="173698" y="167237"/>
                    <a:pt x="171093" y="170328"/>
                  </a:cubicBezTo>
                  <a:cubicBezTo>
                    <a:pt x="168138" y="173835"/>
                    <a:pt x="162900" y="174282"/>
                    <a:pt x="159394" y="171327"/>
                  </a:cubicBezTo>
                  <a:lnTo>
                    <a:pt x="103260" y="114721"/>
                  </a:lnTo>
                  <a:cubicBezTo>
                    <a:pt x="101955" y="115193"/>
                    <a:pt x="100589" y="115479"/>
                    <a:pt x="99204" y="115570"/>
                  </a:cubicBezTo>
                  <a:lnTo>
                    <a:pt x="66184" y="115570"/>
                  </a:lnTo>
                  <a:cubicBezTo>
                    <a:pt x="61815" y="115598"/>
                    <a:pt x="57612" y="113903"/>
                    <a:pt x="54485" y="110853"/>
                  </a:cubicBezTo>
                  <a:lnTo>
                    <a:pt x="4955" y="61323"/>
                  </a:lnTo>
                  <a:cubicBezTo>
                    <a:pt x="1749" y="58183"/>
                    <a:pt x="-40" y="53873"/>
                    <a:pt x="0" y="49385"/>
                  </a:cubicBezTo>
                  <a:cubicBezTo>
                    <a:pt x="79" y="40267"/>
                    <a:pt x="7536" y="32940"/>
                    <a:pt x="16654" y="33020"/>
                  </a:cubicBezTo>
                  <a:lnTo>
                    <a:pt x="33164" y="33020"/>
                  </a:lnTo>
                  <a:lnTo>
                    <a:pt x="33164" y="16510"/>
                  </a:lnTo>
                  <a:cubicBezTo>
                    <a:pt x="33176" y="9830"/>
                    <a:pt x="37191" y="3808"/>
                    <a:pt x="43353" y="1227"/>
                  </a:cubicBezTo>
                  <a:cubicBezTo>
                    <a:pt x="45358" y="405"/>
                    <a:pt x="47506" y="-12"/>
                    <a:pt x="49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70" name="Google Shape;136;p1"/>
          <p:cNvGrpSpPr>
            <a:grpSpLocks/>
          </p:cNvGrpSpPr>
          <p:nvPr/>
        </p:nvGrpSpPr>
        <p:grpSpPr bwMode="auto">
          <a:xfrm>
            <a:off x="6733710" y="3774263"/>
            <a:ext cx="2380647" cy="2146821"/>
            <a:chOff x="801635" y="2222114"/>
            <a:chExt cx="2574377" cy="1611932"/>
          </a:xfrm>
        </p:grpSpPr>
        <p:sp>
          <p:nvSpPr>
            <p:cNvPr id="71" name="Google Shape;137;p1"/>
            <p:cNvSpPr/>
            <p:nvPr/>
          </p:nvSpPr>
          <p:spPr>
            <a:xfrm>
              <a:off x="801635" y="2222114"/>
              <a:ext cx="2574376" cy="519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Julho 2024</a:t>
              </a:r>
              <a:endParaRPr sz="14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72" name="Google Shape;138;p1"/>
            <p:cNvSpPr/>
            <p:nvPr/>
          </p:nvSpPr>
          <p:spPr>
            <a:xfrm>
              <a:off x="801635" y="2712840"/>
              <a:ext cx="2574377" cy="1121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SES RJ emitiu parecer favorável às metas, que foram encaminhadas para análise e aprovadas pelo Conselho Municipal de Saúde.  </a:t>
              </a:r>
            </a:p>
          </p:txBody>
        </p:sp>
      </p:grpSp>
      <p:grpSp>
        <p:nvGrpSpPr>
          <p:cNvPr id="73" name="Google Shape;136;p1"/>
          <p:cNvGrpSpPr>
            <a:grpSpLocks/>
          </p:cNvGrpSpPr>
          <p:nvPr/>
        </p:nvGrpSpPr>
        <p:grpSpPr bwMode="auto">
          <a:xfrm>
            <a:off x="9097024" y="1550493"/>
            <a:ext cx="2454631" cy="2147925"/>
            <a:chOff x="801764" y="2221961"/>
            <a:chExt cx="2574247" cy="1612761"/>
          </a:xfrm>
        </p:grpSpPr>
        <p:sp>
          <p:nvSpPr>
            <p:cNvPr id="74" name="Google Shape;137;p1"/>
            <p:cNvSpPr/>
            <p:nvPr/>
          </p:nvSpPr>
          <p:spPr>
            <a:xfrm>
              <a:off x="801635" y="2222114"/>
              <a:ext cx="2574376" cy="5193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Agosto 2024</a:t>
              </a:r>
              <a:endParaRPr sz="14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75" name="Google Shape;138;p1"/>
            <p:cNvSpPr/>
            <p:nvPr/>
          </p:nvSpPr>
          <p:spPr>
            <a:xfrm>
              <a:off x="801635" y="2712839"/>
              <a:ext cx="2574376" cy="11212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Metas foram encaminhadas para </a:t>
              </a:r>
              <a:r>
                <a:rPr lang="pt-BR" sz="14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homologação do estado</a:t>
              </a:r>
              <a:r>
                <a:rPr lang="pt-BR" sz="14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, última etapa do processo.</a:t>
              </a: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lang="pt-BR" sz="14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4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Homologação ocorreu em 28 de agosto de 2024.</a:t>
              </a:r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8196912" y="1770732"/>
            <a:ext cx="698500" cy="2361710"/>
            <a:chOff x="562893" y="1784840"/>
            <a:chExt cx="698500" cy="2361710"/>
          </a:xfrm>
        </p:grpSpPr>
        <p:cxnSp>
          <p:nvCxnSpPr>
            <p:cNvPr id="77" name="Google Shape;111;p1">
              <a:extLst>
                <a:ext uri="{FF2B5EF4-FFF2-40B4-BE49-F238E27FC236}">
                  <a16:creationId xmlns:a16="http://schemas.microsoft.com/office/drawing/2014/main" id="{5BE79935-C2FC-BF60-1765-49BB5880FE86}"/>
                </a:ext>
              </a:extLst>
            </p:cNvPr>
            <p:cNvCxnSpPr>
              <a:cxnSpLocks/>
            </p:cNvCxnSpPr>
            <p:nvPr/>
          </p:nvCxnSpPr>
          <p:spPr>
            <a:xfrm>
              <a:off x="912143" y="2386013"/>
              <a:ext cx="0" cy="1395412"/>
            </a:xfrm>
            <a:prstGeom prst="straightConnector1">
              <a:avLst/>
            </a:prstGeom>
            <a:solidFill>
              <a:schemeClr val="accent5"/>
            </a:solidFill>
            <a:ln w="152400" cap="rnd" cmpd="sng">
              <a:solidFill>
                <a:schemeClr val="accent5">
                  <a:alpha val="84705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8" name="Google Shape;118;p1">
              <a:extLst>
                <a:ext uri="{FF2B5EF4-FFF2-40B4-BE49-F238E27FC236}">
                  <a16:creationId xmlns:a16="http://schemas.microsoft.com/office/drawing/2014/main" id="{D4CA2AAC-6122-F73D-6AE0-E27F16FE23E3}"/>
                </a:ext>
              </a:extLst>
            </p:cNvPr>
            <p:cNvSpPr/>
            <p:nvPr/>
          </p:nvSpPr>
          <p:spPr>
            <a:xfrm>
              <a:off x="750218" y="3792538"/>
              <a:ext cx="354013" cy="354012"/>
            </a:xfrm>
            <a:prstGeom prst="ellipse">
              <a:avLst/>
            </a:prstGeom>
            <a:solidFill>
              <a:schemeClr val="lt1"/>
            </a:solidFill>
            <a:ln w="101600" cap="flat" cmpd="sng">
              <a:solidFill>
                <a:schemeClr val="accent5">
                  <a:alpha val="84705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" name="Google Shape;110;p1">
              <a:extLst>
                <a:ext uri="{FF2B5EF4-FFF2-40B4-BE49-F238E27FC236}">
                  <a16:creationId xmlns:a16="http://schemas.microsoft.com/office/drawing/2014/main" id="{68520C52-C9AD-00C2-2629-FC5DAC2D9657}"/>
                </a:ext>
              </a:extLst>
            </p:cNvPr>
            <p:cNvSpPr/>
            <p:nvPr/>
          </p:nvSpPr>
          <p:spPr>
            <a:xfrm>
              <a:off x="562893" y="1784840"/>
              <a:ext cx="698500" cy="696912"/>
            </a:xfrm>
            <a:prstGeom prst="ellipse">
              <a:avLst/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ern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40;p1">
              <a:extLst>
                <a:ext uri="{FF2B5EF4-FFF2-40B4-BE49-F238E27FC236}">
                  <a16:creationId xmlns:a16="http://schemas.microsoft.com/office/drawing/2014/main" id="{A8692D5B-FA05-AFBC-340A-88D3C0E21CBF}"/>
                </a:ext>
              </a:extLst>
            </p:cNvPr>
            <p:cNvSpPr/>
            <p:nvPr/>
          </p:nvSpPr>
          <p:spPr>
            <a:xfrm>
              <a:off x="740693" y="1946765"/>
              <a:ext cx="373063" cy="373063"/>
            </a:xfrm>
            <a:custGeom>
              <a:avLst/>
              <a:gdLst/>
              <a:ahLst/>
              <a:cxnLst/>
              <a:rect l="l" t="t" r="r" b="b"/>
              <a:pathLst>
                <a:path w="330344" h="330200" extrusionOk="0">
                  <a:moveTo>
                    <a:pt x="165136" y="115586"/>
                  </a:moveTo>
                  <a:lnTo>
                    <a:pt x="184335" y="119462"/>
                  </a:lnTo>
                  <a:cubicBezTo>
                    <a:pt x="202113" y="126982"/>
                    <a:pt x="214586" y="144584"/>
                    <a:pt x="214586" y="165101"/>
                  </a:cubicBezTo>
                  <a:cubicBezTo>
                    <a:pt x="214586" y="192456"/>
                    <a:pt x="192411" y="214631"/>
                    <a:pt x="165056" y="214631"/>
                  </a:cubicBezTo>
                  <a:cubicBezTo>
                    <a:pt x="137700" y="214631"/>
                    <a:pt x="115525" y="192456"/>
                    <a:pt x="115525" y="165101"/>
                  </a:cubicBezTo>
                  <a:cubicBezTo>
                    <a:pt x="115569" y="160820"/>
                    <a:pt x="116204" y="156566"/>
                    <a:pt x="117412" y="152459"/>
                  </a:cubicBezTo>
                  <a:lnTo>
                    <a:pt x="132224" y="167365"/>
                  </a:lnTo>
                  <a:cubicBezTo>
                    <a:pt x="133436" y="183617"/>
                    <a:pt x="146356" y="196537"/>
                    <a:pt x="162609" y="197750"/>
                  </a:cubicBezTo>
                  <a:cubicBezTo>
                    <a:pt x="180743" y="199103"/>
                    <a:pt x="196540" y="185499"/>
                    <a:pt x="197893" y="167365"/>
                  </a:cubicBezTo>
                  <a:cubicBezTo>
                    <a:pt x="199246" y="149230"/>
                    <a:pt x="185643" y="133433"/>
                    <a:pt x="167509" y="132080"/>
                  </a:cubicBezTo>
                  <a:lnTo>
                    <a:pt x="152602" y="117457"/>
                  </a:lnTo>
                  <a:close/>
                  <a:moveTo>
                    <a:pt x="165056" y="115570"/>
                  </a:moveTo>
                  <a:lnTo>
                    <a:pt x="165245" y="115570"/>
                  </a:lnTo>
                  <a:lnTo>
                    <a:pt x="165136" y="115586"/>
                  </a:lnTo>
                  <a:close/>
                  <a:moveTo>
                    <a:pt x="165244" y="57738"/>
                  </a:moveTo>
                  <a:cubicBezTo>
                    <a:pt x="176457" y="57727"/>
                    <a:pt x="187602" y="59474"/>
                    <a:pt x="198274" y="62916"/>
                  </a:cubicBezTo>
                  <a:cubicBezTo>
                    <a:pt x="254657" y="81101"/>
                    <a:pt x="285623" y="141549"/>
                    <a:pt x="267438" y="197931"/>
                  </a:cubicBezTo>
                  <a:cubicBezTo>
                    <a:pt x="249254" y="254314"/>
                    <a:pt x="188806" y="285280"/>
                    <a:pt x="132423" y="267095"/>
                  </a:cubicBezTo>
                  <a:cubicBezTo>
                    <a:pt x="76041" y="248911"/>
                    <a:pt x="45075" y="188463"/>
                    <a:pt x="63259" y="132080"/>
                  </a:cubicBezTo>
                  <a:cubicBezTo>
                    <a:pt x="64233" y="132131"/>
                    <a:pt x="65210" y="132131"/>
                    <a:pt x="66184" y="132080"/>
                  </a:cubicBezTo>
                  <a:lnTo>
                    <a:pt x="80713" y="132080"/>
                  </a:lnTo>
                  <a:cubicBezTo>
                    <a:pt x="72417" y="153315"/>
                    <a:pt x="72417" y="176895"/>
                    <a:pt x="80713" y="198130"/>
                  </a:cubicBezTo>
                  <a:cubicBezTo>
                    <a:pt x="98952" y="244818"/>
                    <a:pt x="151585" y="267880"/>
                    <a:pt x="198273" y="249641"/>
                  </a:cubicBezTo>
                  <a:cubicBezTo>
                    <a:pt x="244961" y="231402"/>
                    <a:pt x="268024" y="178768"/>
                    <a:pt x="249785" y="132080"/>
                  </a:cubicBezTo>
                  <a:cubicBezTo>
                    <a:pt x="231546" y="85392"/>
                    <a:pt x="178912" y="62330"/>
                    <a:pt x="132224" y="80569"/>
                  </a:cubicBezTo>
                  <a:lnTo>
                    <a:pt x="132224" y="66040"/>
                  </a:lnTo>
                  <a:cubicBezTo>
                    <a:pt x="132274" y="65066"/>
                    <a:pt x="132274" y="64090"/>
                    <a:pt x="132224" y="63116"/>
                  </a:cubicBezTo>
                  <a:cubicBezTo>
                    <a:pt x="142884" y="59619"/>
                    <a:pt x="154025" y="57805"/>
                    <a:pt x="165244" y="57738"/>
                  </a:cubicBezTo>
                  <a:close/>
                  <a:moveTo>
                    <a:pt x="49674" y="16510"/>
                  </a:moveTo>
                  <a:lnTo>
                    <a:pt x="49674" y="49530"/>
                  </a:lnTo>
                  <a:lnTo>
                    <a:pt x="16654" y="49530"/>
                  </a:lnTo>
                  <a:lnTo>
                    <a:pt x="66184" y="99060"/>
                  </a:lnTo>
                  <a:lnTo>
                    <a:pt x="99204" y="99060"/>
                  </a:lnTo>
                  <a:lnTo>
                    <a:pt x="99204" y="66040"/>
                  </a:lnTo>
                  <a:close/>
                  <a:moveTo>
                    <a:pt x="165244" y="0"/>
                  </a:moveTo>
                  <a:cubicBezTo>
                    <a:pt x="256426" y="0"/>
                    <a:pt x="330344" y="73918"/>
                    <a:pt x="330344" y="165100"/>
                  </a:cubicBezTo>
                  <a:cubicBezTo>
                    <a:pt x="330344" y="256282"/>
                    <a:pt x="256426" y="330200"/>
                    <a:pt x="165244" y="330200"/>
                  </a:cubicBezTo>
                  <a:cubicBezTo>
                    <a:pt x="74062" y="330200"/>
                    <a:pt x="144" y="256282"/>
                    <a:pt x="144" y="165100"/>
                  </a:cubicBezTo>
                  <a:cubicBezTo>
                    <a:pt x="125" y="140986"/>
                    <a:pt x="5475" y="117170"/>
                    <a:pt x="15805" y="95381"/>
                  </a:cubicBezTo>
                  <a:lnTo>
                    <a:pt x="28447" y="107740"/>
                  </a:lnTo>
                  <a:cubicBezTo>
                    <a:pt x="12981" y="144551"/>
                    <a:pt x="12981" y="186037"/>
                    <a:pt x="28447" y="222848"/>
                  </a:cubicBezTo>
                  <a:cubicBezTo>
                    <a:pt x="60233" y="298506"/>
                    <a:pt x="147334" y="334071"/>
                    <a:pt x="222992" y="302285"/>
                  </a:cubicBezTo>
                  <a:cubicBezTo>
                    <a:pt x="298650" y="270498"/>
                    <a:pt x="334215" y="183398"/>
                    <a:pt x="302429" y="107740"/>
                  </a:cubicBezTo>
                  <a:cubicBezTo>
                    <a:pt x="270642" y="32082"/>
                    <a:pt x="183542" y="-3483"/>
                    <a:pt x="107884" y="28303"/>
                  </a:cubicBezTo>
                  <a:lnTo>
                    <a:pt x="95525" y="15661"/>
                  </a:lnTo>
                  <a:cubicBezTo>
                    <a:pt x="117314" y="5331"/>
                    <a:pt x="141130" y="-19"/>
                    <a:pt x="165244" y="0"/>
                  </a:cubicBezTo>
                  <a:close/>
                  <a:moveTo>
                    <a:pt x="49674" y="0"/>
                  </a:moveTo>
                  <a:cubicBezTo>
                    <a:pt x="54053" y="8"/>
                    <a:pt x="58254" y="1736"/>
                    <a:pt x="61372" y="4812"/>
                  </a:cubicBezTo>
                  <a:lnTo>
                    <a:pt x="110525" y="54342"/>
                  </a:lnTo>
                  <a:cubicBezTo>
                    <a:pt x="113609" y="57454"/>
                    <a:pt x="115339" y="61659"/>
                    <a:pt x="115336" y="66040"/>
                  </a:cubicBezTo>
                  <a:lnTo>
                    <a:pt x="115336" y="99060"/>
                  </a:lnTo>
                  <a:cubicBezTo>
                    <a:pt x="115245" y="100446"/>
                    <a:pt x="114959" y="101811"/>
                    <a:pt x="114487" y="103117"/>
                  </a:cubicBezTo>
                  <a:lnTo>
                    <a:pt x="171093" y="159251"/>
                  </a:lnTo>
                  <a:lnTo>
                    <a:pt x="171093" y="159628"/>
                  </a:lnTo>
                  <a:cubicBezTo>
                    <a:pt x="173698" y="162719"/>
                    <a:pt x="173698" y="167237"/>
                    <a:pt x="171093" y="170328"/>
                  </a:cubicBezTo>
                  <a:cubicBezTo>
                    <a:pt x="168138" y="173835"/>
                    <a:pt x="162900" y="174282"/>
                    <a:pt x="159394" y="171327"/>
                  </a:cubicBezTo>
                  <a:lnTo>
                    <a:pt x="103260" y="114721"/>
                  </a:lnTo>
                  <a:cubicBezTo>
                    <a:pt x="101955" y="115193"/>
                    <a:pt x="100589" y="115479"/>
                    <a:pt x="99204" y="115570"/>
                  </a:cubicBezTo>
                  <a:lnTo>
                    <a:pt x="66184" y="115570"/>
                  </a:lnTo>
                  <a:cubicBezTo>
                    <a:pt x="61815" y="115598"/>
                    <a:pt x="57612" y="113903"/>
                    <a:pt x="54485" y="110853"/>
                  </a:cubicBezTo>
                  <a:lnTo>
                    <a:pt x="4955" y="61323"/>
                  </a:lnTo>
                  <a:cubicBezTo>
                    <a:pt x="1749" y="58183"/>
                    <a:pt x="-40" y="53873"/>
                    <a:pt x="0" y="49385"/>
                  </a:cubicBezTo>
                  <a:cubicBezTo>
                    <a:pt x="79" y="40267"/>
                    <a:pt x="7536" y="32940"/>
                    <a:pt x="16654" y="33020"/>
                  </a:cubicBezTo>
                  <a:lnTo>
                    <a:pt x="33164" y="33020"/>
                  </a:lnTo>
                  <a:lnTo>
                    <a:pt x="33164" y="16510"/>
                  </a:lnTo>
                  <a:cubicBezTo>
                    <a:pt x="33176" y="9830"/>
                    <a:pt x="37191" y="3808"/>
                    <a:pt x="43353" y="1227"/>
                  </a:cubicBezTo>
                  <a:cubicBezTo>
                    <a:pt x="45358" y="405"/>
                    <a:pt x="47506" y="-12"/>
                    <a:pt x="49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CaixaDeTexto 20"/>
          <p:cNvSpPr txBox="1">
            <a:spLocks noChangeArrowheads="1"/>
          </p:cNvSpPr>
          <p:nvPr/>
        </p:nvSpPr>
        <p:spPr bwMode="auto">
          <a:xfrm>
            <a:off x="11715185" y="6553276"/>
            <a:ext cx="3944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33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9336310" y="4225314"/>
            <a:ext cx="2759045" cy="2159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ATENÇÃO!</a:t>
            </a:r>
          </a:p>
          <a:p>
            <a:pPr algn="ctr"/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Com a reformulação dos tabuladores de dados pela SES RJ, só estavam disponíveis os resultados de 16 indicadores. Os demais (25 indicadores) ainda estavam em processo de implantação*.</a:t>
            </a:r>
            <a:endParaRPr lang="pt-B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67" y="6593705"/>
            <a:ext cx="112775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* Informação colhida no endereço eletrônico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2"/>
              </a:rPr>
              <a:t>https://www.saude.rj.gov.br/informacao-sus/dados-sus/2020/11/pactuacao-interfederativa#Pacto2024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 em 18 de setembro de 2024.</a:t>
            </a:r>
          </a:p>
        </p:txBody>
      </p:sp>
    </p:spTree>
    <p:extLst>
      <p:ext uri="{BB962C8B-B14F-4D97-AF65-F5344CB8AC3E}">
        <p14:creationId xmlns:p14="http://schemas.microsoft.com/office/powerpoint/2010/main" val="2995033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5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25500"/>
          </a:xfrm>
        </p:spPr>
        <p:txBody>
          <a:bodyPr>
            <a:noAutofit/>
          </a:bodyPr>
          <a:lstStyle/>
          <a:p>
            <a:pPr algn="ctr">
              <a:spcAft>
                <a:spcPct val="0"/>
              </a:spcAft>
              <a:buClr>
                <a:srgbClr val="002060"/>
              </a:buClr>
              <a:buSzPts val="4400"/>
            </a:pP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 Thin"/>
              </a:rPr>
              <a:t>Pactuação Interfederativa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348681" y="1149436"/>
            <a:ext cx="5494638" cy="481656"/>
          </a:xfrm>
          <a:prstGeom prst="rect">
            <a:avLst/>
          </a:prstGeom>
        </p:spPr>
        <p:txBody>
          <a:bodyPr wrap="squar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parciais – 2º quadrimestre de 2024</a:t>
            </a:r>
          </a:p>
        </p:txBody>
      </p:sp>
      <p:grpSp>
        <p:nvGrpSpPr>
          <p:cNvPr id="29" name="Grupo 28"/>
          <p:cNvGrpSpPr/>
          <p:nvPr/>
        </p:nvGrpSpPr>
        <p:grpSpPr>
          <a:xfrm>
            <a:off x="1109062" y="1631092"/>
            <a:ext cx="2574925" cy="2248156"/>
            <a:chOff x="820738" y="1285875"/>
            <a:chExt cx="2574925" cy="2248156"/>
          </a:xfrm>
        </p:grpSpPr>
        <p:sp>
          <p:nvSpPr>
            <p:cNvPr id="25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244,15</a:t>
              </a:r>
              <a:r>
                <a:rPr lang="pt-BR" sz="16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 </a:t>
              </a:r>
              <a:endParaRPr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26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1 - Taxa Padronizada de Mortalidade Prematura (30 a 69 anos) pelas quatro principais DCNT até 2030.</a:t>
              </a:r>
              <a:endParaRPr sz="15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  <p:sp>
          <p:nvSpPr>
            <p:cNvPr id="27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8" name="Google Shape;251;p3"/>
            <p:cNvSpPr txBox="1"/>
            <p:nvPr/>
          </p:nvSpPr>
          <p:spPr bwMode="auto">
            <a:xfrm>
              <a:off x="879476" y="1522730"/>
              <a:ext cx="985337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154,5</a:t>
              </a:r>
              <a:endParaRPr sz="2000" b="1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3663780" y="1631092"/>
            <a:ext cx="2574925" cy="2248156"/>
            <a:chOff x="820738" y="1285875"/>
            <a:chExt cx="2574925" cy="2248156"/>
          </a:xfrm>
        </p:grpSpPr>
        <p:sp>
          <p:nvSpPr>
            <p:cNvPr id="31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0</a:t>
              </a:r>
              <a:endParaRPr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32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9 - Número de casos novos de AIDS em menores de 5 anos.</a:t>
              </a:r>
              <a:endParaRPr sz="15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  <p:sp>
          <p:nvSpPr>
            <p:cNvPr id="33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" name="Google Shape;251;p3"/>
            <p:cNvSpPr txBox="1"/>
            <p:nvPr/>
          </p:nvSpPr>
          <p:spPr bwMode="auto">
            <a:xfrm>
              <a:off x="886471" y="1522384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0</a:t>
              </a:r>
              <a:endParaRPr sz="2000" b="1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6088822" y="1635208"/>
            <a:ext cx="2574925" cy="2248156"/>
            <a:chOff x="820738" y="1285875"/>
            <a:chExt cx="2574925" cy="2248156"/>
          </a:xfrm>
        </p:grpSpPr>
        <p:sp>
          <p:nvSpPr>
            <p:cNvPr id="36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7,5%</a:t>
              </a:r>
              <a:r>
                <a:rPr lang="pt-BR" sz="16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 </a:t>
              </a:r>
              <a:endParaRPr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37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14 - Proporção de gravidez na adolescência.</a:t>
              </a:r>
              <a:endParaRPr sz="15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  <p:sp>
          <p:nvSpPr>
            <p:cNvPr id="38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" name="Google Shape;251;p3"/>
            <p:cNvSpPr txBox="1"/>
            <p:nvPr/>
          </p:nvSpPr>
          <p:spPr bwMode="auto">
            <a:xfrm>
              <a:off x="927101" y="1509555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6,9%</a:t>
              </a:r>
              <a:endParaRPr sz="2000" b="1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8683726" y="1635208"/>
            <a:ext cx="2574925" cy="2248156"/>
            <a:chOff x="820738" y="1285875"/>
            <a:chExt cx="2574925" cy="2248156"/>
          </a:xfrm>
        </p:grpSpPr>
        <p:sp>
          <p:nvSpPr>
            <p:cNvPr id="41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2</a:t>
              </a:r>
              <a:endParaRPr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42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16 - Número de óbitos maternos.</a:t>
              </a:r>
              <a:endParaRPr sz="15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  <p:sp>
          <p:nvSpPr>
            <p:cNvPr id="43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251;p3"/>
            <p:cNvSpPr txBox="1"/>
            <p:nvPr/>
          </p:nvSpPr>
          <p:spPr bwMode="auto">
            <a:xfrm>
              <a:off x="883591" y="1518268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2</a:t>
              </a:r>
              <a:endParaRPr sz="2000" b="1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1113178" y="4090078"/>
            <a:ext cx="2574925" cy="2248156"/>
            <a:chOff x="820738" y="1285875"/>
            <a:chExt cx="2574925" cy="2248156"/>
          </a:xfrm>
        </p:grpSpPr>
        <p:sp>
          <p:nvSpPr>
            <p:cNvPr id="46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78%</a:t>
              </a:r>
              <a:r>
                <a:rPr lang="pt-BR" sz="16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 </a:t>
              </a:r>
              <a:endParaRPr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47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18 - Cobertura de acompanhamento das condicionalidades de Saúde do Programa Bolsa Família (PBF).</a:t>
              </a:r>
              <a:endParaRPr sz="15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  <p:sp>
          <p:nvSpPr>
            <p:cNvPr id="48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9" name="Google Shape;251;p3"/>
            <p:cNvSpPr txBox="1"/>
            <p:nvPr/>
          </p:nvSpPr>
          <p:spPr bwMode="auto">
            <a:xfrm>
              <a:off x="886915" y="1515774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78%</a:t>
              </a:r>
              <a:endParaRPr sz="2000" b="1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3667896" y="4090078"/>
            <a:ext cx="2574925" cy="2248156"/>
            <a:chOff x="820738" y="1285875"/>
            <a:chExt cx="2574925" cy="2248156"/>
          </a:xfrm>
        </p:grpSpPr>
        <p:sp>
          <p:nvSpPr>
            <p:cNvPr id="51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>
                <a:buClr>
                  <a:srgbClr val="000000"/>
                </a:buClr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85,0%</a:t>
              </a:r>
              <a:r>
                <a:rPr lang="pt-BR" sz="16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 </a:t>
              </a:r>
            </a:p>
          </p:txBody>
        </p:sp>
        <p:sp>
          <p:nvSpPr>
            <p:cNvPr id="52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31 - Proporção de nascidos vivos de mães com sete ou mais consultas de pré-natal.</a:t>
              </a:r>
            </a:p>
          </p:txBody>
        </p:sp>
        <p:sp>
          <p:nvSpPr>
            <p:cNvPr id="53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4" name="Google Shape;251;p3"/>
            <p:cNvSpPr txBox="1"/>
            <p:nvPr/>
          </p:nvSpPr>
          <p:spPr bwMode="auto">
            <a:xfrm>
              <a:off x="952603" y="1528262"/>
              <a:ext cx="842169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85,6%</a:t>
              </a: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6092938" y="4094194"/>
            <a:ext cx="2574925" cy="2248156"/>
            <a:chOff x="820738" y="1285875"/>
            <a:chExt cx="2574925" cy="2248156"/>
          </a:xfrm>
        </p:grpSpPr>
        <p:sp>
          <p:nvSpPr>
            <p:cNvPr id="56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>
                <a:buClr>
                  <a:srgbClr val="000000"/>
                </a:buClr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97%</a:t>
              </a:r>
              <a:endParaRPr lang="pt-BR"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57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44 - Percentual de lotes de dados do SINAN Net enviados.</a:t>
              </a:r>
            </a:p>
          </p:txBody>
        </p:sp>
        <p:sp>
          <p:nvSpPr>
            <p:cNvPr id="58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9" name="Google Shape;251;p3"/>
            <p:cNvSpPr txBox="1"/>
            <p:nvPr/>
          </p:nvSpPr>
          <p:spPr bwMode="auto">
            <a:xfrm>
              <a:off x="910566" y="1509554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100%</a:t>
              </a: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8687842" y="4094194"/>
            <a:ext cx="2574925" cy="2248156"/>
            <a:chOff x="820738" y="1285875"/>
            <a:chExt cx="2574925" cy="2248156"/>
          </a:xfrm>
        </p:grpSpPr>
        <p:sp>
          <p:nvSpPr>
            <p:cNvPr id="61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>
                <a:buClr>
                  <a:srgbClr val="000000"/>
                </a:buClr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95%</a:t>
              </a:r>
              <a:r>
                <a:rPr lang="pt-BR" sz="16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 </a:t>
              </a:r>
            </a:p>
          </p:txBody>
        </p:sp>
        <p:sp>
          <p:nvSpPr>
            <p:cNvPr id="62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3 - Proporção de óbitos por causa bem definida informados ao SIM.</a:t>
              </a:r>
            </a:p>
          </p:txBody>
        </p:sp>
        <p:sp>
          <p:nvSpPr>
            <p:cNvPr id="63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4" name="Google Shape;251;p3"/>
            <p:cNvSpPr txBox="1"/>
            <p:nvPr/>
          </p:nvSpPr>
          <p:spPr bwMode="auto">
            <a:xfrm>
              <a:off x="922985" y="1509553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94%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10120913" y="296152"/>
            <a:ext cx="1697037" cy="1190625"/>
            <a:chOff x="10494963" y="0"/>
            <a:chExt cx="1697037" cy="1190625"/>
          </a:xfrm>
        </p:grpSpPr>
        <p:sp>
          <p:nvSpPr>
            <p:cNvPr id="71" name="Retângulo 70"/>
            <p:cNvSpPr/>
            <p:nvPr/>
          </p:nvSpPr>
          <p:spPr bwMode="auto">
            <a:xfrm>
              <a:off x="10494963" y="0"/>
              <a:ext cx="1697037" cy="1190625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Seta para cima 71"/>
            <p:cNvSpPr/>
            <p:nvPr/>
          </p:nvSpPr>
          <p:spPr bwMode="auto">
            <a:xfrm rot="10800000">
              <a:off x="10758488" y="723944"/>
              <a:ext cx="173037" cy="298450"/>
            </a:xfrm>
            <a:prstGeom prst="up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Seta para cima 72"/>
            <p:cNvSpPr/>
            <p:nvPr/>
          </p:nvSpPr>
          <p:spPr bwMode="auto">
            <a:xfrm>
              <a:off x="10758488" y="176213"/>
              <a:ext cx="173037" cy="300037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CaixaDeTexto 73"/>
            <p:cNvSpPr txBox="1"/>
            <p:nvPr/>
          </p:nvSpPr>
          <p:spPr bwMode="auto">
            <a:xfrm>
              <a:off x="10968038" y="117475"/>
              <a:ext cx="102333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Expectativa de aumento</a:t>
              </a:r>
            </a:p>
          </p:txBody>
        </p:sp>
        <p:sp>
          <p:nvSpPr>
            <p:cNvPr id="75" name="CaixaDeTexto 74"/>
            <p:cNvSpPr txBox="1"/>
            <p:nvPr/>
          </p:nvSpPr>
          <p:spPr bwMode="auto">
            <a:xfrm>
              <a:off x="10968038" y="614406"/>
              <a:ext cx="1039812" cy="46166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Expectativa de redução</a:t>
              </a:r>
            </a:p>
          </p:txBody>
        </p:sp>
      </p:grpSp>
      <p:sp>
        <p:nvSpPr>
          <p:cNvPr id="76" name="Seta para cima 75"/>
          <p:cNvSpPr/>
          <p:nvPr/>
        </p:nvSpPr>
        <p:spPr bwMode="auto">
          <a:xfrm>
            <a:off x="2760446" y="4972728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Seta para cima 76"/>
          <p:cNvSpPr/>
          <p:nvPr/>
        </p:nvSpPr>
        <p:spPr bwMode="auto">
          <a:xfrm>
            <a:off x="5488201" y="4972728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Seta para cima 77"/>
          <p:cNvSpPr/>
          <p:nvPr/>
        </p:nvSpPr>
        <p:spPr bwMode="auto">
          <a:xfrm>
            <a:off x="7748995" y="4972728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Seta para cima 78"/>
          <p:cNvSpPr/>
          <p:nvPr/>
        </p:nvSpPr>
        <p:spPr bwMode="auto">
          <a:xfrm rot="10800000">
            <a:off x="3015692" y="2515329"/>
            <a:ext cx="173037" cy="298450"/>
          </a:xfrm>
          <a:prstGeom prst="up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Seta para cima 79"/>
          <p:cNvSpPr/>
          <p:nvPr/>
        </p:nvSpPr>
        <p:spPr bwMode="auto">
          <a:xfrm rot="10800000">
            <a:off x="5127581" y="2515329"/>
            <a:ext cx="173037" cy="298450"/>
          </a:xfrm>
          <a:prstGeom prst="up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Seta para cima 80"/>
          <p:cNvSpPr/>
          <p:nvPr/>
        </p:nvSpPr>
        <p:spPr bwMode="auto">
          <a:xfrm rot="10800000">
            <a:off x="7822414" y="2515329"/>
            <a:ext cx="173037" cy="298450"/>
          </a:xfrm>
          <a:prstGeom prst="up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Seta para cima 81"/>
          <p:cNvSpPr/>
          <p:nvPr/>
        </p:nvSpPr>
        <p:spPr bwMode="auto">
          <a:xfrm rot="10800000">
            <a:off x="10120913" y="2515329"/>
            <a:ext cx="173037" cy="298450"/>
          </a:xfrm>
          <a:prstGeom prst="up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Seta para cima 83"/>
          <p:cNvSpPr/>
          <p:nvPr/>
        </p:nvSpPr>
        <p:spPr bwMode="auto">
          <a:xfrm>
            <a:off x="10420951" y="4972727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34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761" y="6584053"/>
            <a:ext cx="51384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Tabuladores da SES RJ – Pacto 2024. Acesso em 18 de setembro de 2024.</a:t>
            </a:r>
          </a:p>
        </p:txBody>
      </p:sp>
    </p:spTree>
    <p:extLst>
      <p:ext uri="{BB962C8B-B14F-4D97-AF65-F5344CB8AC3E}">
        <p14:creationId xmlns:p14="http://schemas.microsoft.com/office/powerpoint/2010/main" val="3717211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5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25500"/>
          </a:xfrm>
        </p:spPr>
        <p:txBody>
          <a:bodyPr>
            <a:noAutofit/>
          </a:bodyPr>
          <a:lstStyle/>
          <a:p>
            <a:pPr algn="ctr">
              <a:spcAft>
                <a:spcPct val="0"/>
              </a:spcAft>
              <a:buClr>
                <a:srgbClr val="002060"/>
              </a:buClr>
              <a:buSzPts val="4400"/>
            </a:pP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 Thin"/>
              </a:rPr>
              <a:t>Pactuação Interfederativa</a:t>
            </a:r>
          </a:p>
        </p:txBody>
      </p:sp>
      <p:grpSp>
        <p:nvGrpSpPr>
          <p:cNvPr id="29" name="Grupo 28"/>
          <p:cNvGrpSpPr/>
          <p:nvPr/>
        </p:nvGrpSpPr>
        <p:grpSpPr>
          <a:xfrm>
            <a:off x="1109062" y="1631092"/>
            <a:ext cx="2574925" cy="2248156"/>
            <a:chOff x="820738" y="1285875"/>
            <a:chExt cx="2574925" cy="2248156"/>
          </a:xfrm>
        </p:grpSpPr>
        <p:sp>
          <p:nvSpPr>
            <p:cNvPr id="25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>
                <a:buClr>
                  <a:srgbClr val="000000"/>
                </a:buClr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23,2%</a:t>
              </a:r>
              <a:r>
                <a:rPr lang="pt-BR" sz="16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 </a:t>
              </a:r>
            </a:p>
          </p:txBody>
        </p:sp>
        <p:sp>
          <p:nvSpPr>
            <p:cNvPr id="26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8 - Razão de Nascer com Sífilis.</a:t>
              </a:r>
            </a:p>
          </p:txBody>
        </p:sp>
        <p:sp>
          <p:nvSpPr>
            <p:cNvPr id="27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8" name="Google Shape;251;p3"/>
            <p:cNvSpPr txBox="1"/>
            <p:nvPr/>
          </p:nvSpPr>
          <p:spPr bwMode="auto">
            <a:xfrm>
              <a:off x="879476" y="1522730"/>
              <a:ext cx="985337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24,0%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3663780" y="1631092"/>
            <a:ext cx="2574925" cy="2248156"/>
            <a:chOff x="820738" y="1285875"/>
            <a:chExt cx="2574925" cy="2248156"/>
          </a:xfrm>
        </p:grpSpPr>
        <p:sp>
          <p:nvSpPr>
            <p:cNvPr id="31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>
                <a:buClr>
                  <a:srgbClr val="000000"/>
                </a:buClr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40,0%</a:t>
              </a:r>
              <a:endParaRPr lang="pt-BR"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32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13 - Proporção de partos normais.</a:t>
              </a:r>
            </a:p>
            <a:p>
              <a:pPr algn="just">
                <a:buClr>
                  <a:srgbClr val="000000"/>
                </a:buClr>
                <a:defRPr/>
              </a:pPr>
              <a:endParaRPr sz="15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  <p:sp>
          <p:nvSpPr>
            <p:cNvPr id="33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" name="Google Shape;251;p3"/>
            <p:cNvSpPr txBox="1"/>
            <p:nvPr/>
          </p:nvSpPr>
          <p:spPr bwMode="auto">
            <a:xfrm>
              <a:off x="886471" y="1522384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34,2%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6088822" y="1635208"/>
            <a:ext cx="2574925" cy="2248156"/>
            <a:chOff x="820738" y="1285875"/>
            <a:chExt cx="2574925" cy="2248156"/>
          </a:xfrm>
        </p:grpSpPr>
        <p:sp>
          <p:nvSpPr>
            <p:cNvPr id="36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>
                <a:buClr>
                  <a:srgbClr val="000000"/>
                </a:buClr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55,0%</a:t>
              </a:r>
              <a:r>
                <a:rPr lang="pt-BR" sz="16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 </a:t>
              </a:r>
            </a:p>
          </p:txBody>
        </p:sp>
        <p:sp>
          <p:nvSpPr>
            <p:cNvPr id="37" name="Google Shape;248;p3"/>
            <p:cNvSpPr/>
            <p:nvPr/>
          </p:nvSpPr>
          <p:spPr bwMode="auto">
            <a:xfrm>
              <a:off x="820738" y="2468562"/>
              <a:ext cx="2554718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17 - Cobertura da Atenção Primária à Saúde.</a:t>
              </a:r>
            </a:p>
          </p:txBody>
        </p:sp>
        <p:sp>
          <p:nvSpPr>
            <p:cNvPr id="38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" name="Google Shape;251;p3"/>
            <p:cNvSpPr txBox="1"/>
            <p:nvPr/>
          </p:nvSpPr>
          <p:spPr bwMode="auto">
            <a:xfrm>
              <a:off x="927101" y="1509555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52,7%</a:t>
              </a: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8683726" y="1635208"/>
            <a:ext cx="2574925" cy="2248156"/>
            <a:chOff x="820738" y="1285875"/>
            <a:chExt cx="2574925" cy="2248156"/>
          </a:xfrm>
        </p:grpSpPr>
        <p:sp>
          <p:nvSpPr>
            <p:cNvPr id="41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>
                <a:buClr>
                  <a:srgbClr val="000000"/>
                </a:buClr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97,0%</a:t>
              </a:r>
              <a:r>
                <a:rPr lang="pt-BR" sz="16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 </a:t>
              </a:r>
            </a:p>
          </p:txBody>
        </p:sp>
        <p:sp>
          <p:nvSpPr>
            <p:cNvPr id="42" name="Google Shape;248;p3"/>
            <p:cNvSpPr/>
            <p:nvPr/>
          </p:nvSpPr>
          <p:spPr bwMode="auto">
            <a:xfrm>
              <a:off x="820738" y="2468562"/>
              <a:ext cx="2574925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24 - Proporção de notificações de violência interpessoal e autoprovocada com o campo raça/cor preenchido com informação válida</a:t>
              </a:r>
              <a:endParaRPr sz="15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  <p:sp>
          <p:nvSpPr>
            <p:cNvPr id="43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251;p3"/>
            <p:cNvSpPr txBox="1"/>
            <p:nvPr/>
          </p:nvSpPr>
          <p:spPr bwMode="auto">
            <a:xfrm>
              <a:off x="883591" y="1518268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96,3 %</a:t>
              </a:r>
              <a:endParaRPr sz="2000" b="1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1113178" y="4090078"/>
            <a:ext cx="2574925" cy="2248156"/>
            <a:chOff x="820738" y="1285875"/>
            <a:chExt cx="2574925" cy="2248156"/>
          </a:xfrm>
        </p:grpSpPr>
        <p:sp>
          <p:nvSpPr>
            <p:cNvPr id="46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>
                <a:buClr>
                  <a:srgbClr val="000000"/>
                </a:buClr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64,0%</a:t>
              </a:r>
              <a:endParaRPr lang="pt-BR"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47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32 - Percentual de PVHA com 13 anos ou mais com primeiro CD4+ acima de 350 céls/ml.</a:t>
              </a:r>
            </a:p>
          </p:txBody>
        </p:sp>
        <p:sp>
          <p:nvSpPr>
            <p:cNvPr id="48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9" name="Google Shape;251;p3"/>
            <p:cNvSpPr txBox="1"/>
            <p:nvPr/>
          </p:nvSpPr>
          <p:spPr bwMode="auto">
            <a:xfrm>
              <a:off x="886915" y="1515774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59,7%</a:t>
              </a:r>
            </a:p>
          </p:txBody>
        </p:sp>
      </p:grpSp>
      <p:grpSp>
        <p:nvGrpSpPr>
          <p:cNvPr id="50" name="Grupo 49"/>
          <p:cNvGrpSpPr/>
          <p:nvPr/>
        </p:nvGrpSpPr>
        <p:grpSpPr>
          <a:xfrm>
            <a:off x="3667896" y="4090078"/>
            <a:ext cx="2574925" cy="2248156"/>
            <a:chOff x="820738" y="1285875"/>
            <a:chExt cx="2574925" cy="2248156"/>
          </a:xfrm>
        </p:grpSpPr>
        <p:sp>
          <p:nvSpPr>
            <p:cNvPr id="51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100%</a:t>
              </a:r>
              <a:endParaRPr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52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6 - Proporção de cura de hanseníase entre os casos novos diagnosticados nos anos de coorte.</a:t>
              </a:r>
            </a:p>
          </p:txBody>
        </p:sp>
        <p:sp>
          <p:nvSpPr>
            <p:cNvPr id="53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4" name="Google Shape;251;p3"/>
            <p:cNvSpPr txBox="1"/>
            <p:nvPr/>
          </p:nvSpPr>
          <p:spPr bwMode="auto">
            <a:xfrm>
              <a:off x="991099" y="1513671"/>
              <a:ext cx="733426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0%</a:t>
              </a:r>
              <a:endParaRPr sz="2000" b="1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6092938" y="4094194"/>
            <a:ext cx="2574925" cy="2248156"/>
            <a:chOff x="820738" y="1285875"/>
            <a:chExt cx="2574925" cy="2248156"/>
          </a:xfrm>
        </p:grpSpPr>
        <p:sp>
          <p:nvSpPr>
            <p:cNvPr id="56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85%</a:t>
              </a:r>
              <a:r>
                <a:rPr lang="pt-BR" sz="1600" b="1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"/>
                </a:rPr>
                <a:t> </a:t>
              </a:r>
              <a:endParaRPr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57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30 - Percentual de cura de casos novos de tuberculose pulmonar confirmados laboratorialmente.</a:t>
              </a:r>
              <a:endParaRPr sz="15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  <p:sp>
          <p:nvSpPr>
            <p:cNvPr id="58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9" name="Google Shape;251;p3"/>
            <p:cNvSpPr txBox="1"/>
            <p:nvPr/>
          </p:nvSpPr>
          <p:spPr bwMode="auto">
            <a:xfrm>
              <a:off x="910566" y="1509554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0%</a:t>
              </a:r>
              <a:endParaRPr sz="2000" b="1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8687842" y="4094194"/>
            <a:ext cx="2574925" cy="2248156"/>
            <a:chOff x="820738" y="1285875"/>
            <a:chExt cx="2574925" cy="2248156"/>
          </a:xfrm>
        </p:grpSpPr>
        <p:sp>
          <p:nvSpPr>
            <p:cNvPr id="61" name="Google Shape;247;p3"/>
            <p:cNvSpPr/>
            <p:nvPr/>
          </p:nvSpPr>
          <p:spPr bwMode="auto">
            <a:xfrm>
              <a:off x="820738" y="1978025"/>
              <a:ext cx="2574925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 anchor="b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6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16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META 2024 = 80,0%</a:t>
              </a:r>
              <a:endParaRPr sz="1600" b="1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62" name="Google Shape;248;p3"/>
            <p:cNvSpPr/>
            <p:nvPr/>
          </p:nvSpPr>
          <p:spPr bwMode="auto">
            <a:xfrm>
              <a:off x="820738" y="2468562"/>
              <a:ext cx="2284927" cy="1065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91425" tIns="45700" rIns="91425" bIns="45700"/>
            <a:lstStyle/>
            <a:p>
              <a:pPr algn="just">
                <a:buClr>
                  <a:srgbClr val="000000"/>
                </a:buClr>
                <a:defRPr/>
              </a:pPr>
              <a:r>
                <a:rPr lang="pt-BR" sz="1500" kern="0" dirty="0">
                  <a:solidFill>
                    <a:schemeClr val="bg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33 - Proporção de animais vacinados na campanha de vacinação antirrábica.</a:t>
              </a:r>
              <a:endParaRPr sz="1500" kern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  <p:sp>
          <p:nvSpPr>
            <p:cNvPr id="63" name="Google Shape;250;p3"/>
            <p:cNvSpPr/>
            <p:nvPr/>
          </p:nvSpPr>
          <p:spPr bwMode="auto">
            <a:xfrm>
              <a:off x="927101" y="1285875"/>
              <a:ext cx="855662" cy="8556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4" name="Google Shape;251;p3"/>
            <p:cNvSpPr txBox="1"/>
            <p:nvPr/>
          </p:nvSpPr>
          <p:spPr bwMode="auto">
            <a:xfrm>
              <a:off x="922985" y="1509553"/>
              <a:ext cx="950913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pt-BR" sz="2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Roboto Light"/>
                </a:rPr>
                <a:t>46,7%</a:t>
              </a:r>
              <a:endParaRPr sz="2000" b="1" kern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oboto Light"/>
              </a:endParaRPr>
            </a:p>
          </p:txBody>
        </p:sp>
      </p:grpSp>
      <p:grpSp>
        <p:nvGrpSpPr>
          <p:cNvPr id="65" name="Grupo 64"/>
          <p:cNvGrpSpPr/>
          <p:nvPr/>
        </p:nvGrpSpPr>
        <p:grpSpPr>
          <a:xfrm>
            <a:off x="10120913" y="296152"/>
            <a:ext cx="1697037" cy="1190625"/>
            <a:chOff x="10494963" y="0"/>
            <a:chExt cx="1697037" cy="1190625"/>
          </a:xfrm>
        </p:grpSpPr>
        <p:sp>
          <p:nvSpPr>
            <p:cNvPr id="66" name="Retângulo 65"/>
            <p:cNvSpPr/>
            <p:nvPr/>
          </p:nvSpPr>
          <p:spPr bwMode="auto">
            <a:xfrm>
              <a:off x="10494963" y="0"/>
              <a:ext cx="1697037" cy="1190625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Seta para cima 66"/>
            <p:cNvSpPr/>
            <p:nvPr/>
          </p:nvSpPr>
          <p:spPr bwMode="auto">
            <a:xfrm rot="10800000">
              <a:off x="10758488" y="723944"/>
              <a:ext cx="173037" cy="298450"/>
            </a:xfrm>
            <a:prstGeom prst="up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Seta para cima 67"/>
            <p:cNvSpPr/>
            <p:nvPr/>
          </p:nvSpPr>
          <p:spPr bwMode="auto">
            <a:xfrm>
              <a:off x="10758488" y="176213"/>
              <a:ext cx="173037" cy="300037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CaixaDeTexto 68"/>
            <p:cNvSpPr txBox="1"/>
            <p:nvPr/>
          </p:nvSpPr>
          <p:spPr bwMode="auto">
            <a:xfrm>
              <a:off x="10968038" y="117475"/>
              <a:ext cx="102333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Expectativa de aumento</a:t>
              </a:r>
            </a:p>
          </p:txBody>
        </p:sp>
        <p:sp>
          <p:nvSpPr>
            <p:cNvPr id="70" name="CaixaDeTexto 69"/>
            <p:cNvSpPr txBox="1"/>
            <p:nvPr/>
          </p:nvSpPr>
          <p:spPr bwMode="auto">
            <a:xfrm>
              <a:off x="10968038" y="614406"/>
              <a:ext cx="1039812" cy="46166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Expectativa de redução</a:t>
              </a:r>
            </a:p>
          </p:txBody>
        </p:sp>
      </p:grpSp>
      <p:sp>
        <p:nvSpPr>
          <p:cNvPr id="71" name="Seta para cima 70"/>
          <p:cNvSpPr/>
          <p:nvPr/>
        </p:nvSpPr>
        <p:spPr bwMode="auto">
          <a:xfrm rot="10800000">
            <a:off x="2999216" y="2515329"/>
            <a:ext cx="173037" cy="298450"/>
          </a:xfrm>
          <a:prstGeom prst="up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eta para cima 71"/>
          <p:cNvSpPr/>
          <p:nvPr/>
        </p:nvSpPr>
        <p:spPr bwMode="auto">
          <a:xfrm>
            <a:off x="5487621" y="2517858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Seta para cima 72"/>
          <p:cNvSpPr/>
          <p:nvPr/>
        </p:nvSpPr>
        <p:spPr bwMode="auto">
          <a:xfrm>
            <a:off x="7978974" y="2515329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Seta para cima 73"/>
          <p:cNvSpPr/>
          <p:nvPr/>
        </p:nvSpPr>
        <p:spPr bwMode="auto">
          <a:xfrm>
            <a:off x="10585327" y="2515329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Seta para cima 74"/>
          <p:cNvSpPr/>
          <p:nvPr/>
        </p:nvSpPr>
        <p:spPr bwMode="auto">
          <a:xfrm>
            <a:off x="2908730" y="4972728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Seta para cima 75"/>
          <p:cNvSpPr/>
          <p:nvPr/>
        </p:nvSpPr>
        <p:spPr bwMode="auto">
          <a:xfrm>
            <a:off x="5463448" y="4968612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Seta para cima 76"/>
          <p:cNvSpPr/>
          <p:nvPr/>
        </p:nvSpPr>
        <p:spPr bwMode="auto">
          <a:xfrm>
            <a:off x="7835514" y="4972728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Seta para cima 77"/>
          <p:cNvSpPr/>
          <p:nvPr/>
        </p:nvSpPr>
        <p:spPr bwMode="auto">
          <a:xfrm>
            <a:off x="10581460" y="4942642"/>
            <a:ext cx="173037" cy="30003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35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3348681" y="1149436"/>
            <a:ext cx="5494638" cy="481656"/>
          </a:xfrm>
          <a:prstGeom prst="rect">
            <a:avLst/>
          </a:prstGeom>
        </p:spPr>
        <p:txBody>
          <a:bodyPr wrap="squar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Resultados parciais – 2º quadrimestre de 2024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761" y="6584053"/>
            <a:ext cx="51384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Tabuladores da SES RJ – Pacto 2024. Acesso em 18 de setembro de 2024.</a:t>
            </a:r>
          </a:p>
        </p:txBody>
      </p:sp>
    </p:spTree>
    <p:extLst>
      <p:ext uri="{BB962C8B-B14F-4D97-AF65-F5344CB8AC3E}">
        <p14:creationId xmlns:p14="http://schemas.microsoft.com/office/powerpoint/2010/main" val="3167245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Auditorias realizadas</a:t>
            </a:r>
          </a:p>
        </p:txBody>
      </p:sp>
      <p:sp>
        <p:nvSpPr>
          <p:cNvPr id="7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36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369188379"/>
              </p:ext>
            </p:extLst>
          </p:nvPr>
        </p:nvGraphicFramePr>
        <p:xfrm>
          <a:off x="217283" y="2899530"/>
          <a:ext cx="8433957" cy="337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1406388" y="1533435"/>
            <a:ext cx="9382244" cy="923330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Todas as auditorias foram </a:t>
            </a: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demandadas pelo setor de Faturamento </a:t>
            </a:r>
            <a:r>
              <a:rPr lang="pt-B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concluídas sob </a:t>
            </a: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responsabilidade do setor de Auditoria</a:t>
            </a:r>
            <a:r>
              <a:rPr lang="pt-B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Superintendência de  Controle, Avaliação e Auditoria, tendo por </a:t>
            </a:r>
            <a:r>
              <a:rPr lang="pt-BR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finalidade a conferência do faturamento mensal</a:t>
            </a:r>
            <a:r>
              <a:rPr lang="pt-BR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Elipse 19"/>
          <p:cNvSpPr/>
          <p:nvPr/>
        </p:nvSpPr>
        <p:spPr>
          <a:xfrm>
            <a:off x="10289059" y="-342952"/>
            <a:ext cx="2250113" cy="206466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40 auditorias em 15 unidades</a:t>
            </a:r>
          </a:p>
        </p:txBody>
      </p:sp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660899886"/>
              </p:ext>
            </p:extLst>
          </p:nvPr>
        </p:nvGraphicFramePr>
        <p:xfrm>
          <a:off x="8821204" y="2899530"/>
          <a:ext cx="3197884" cy="3206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2710728" y="1090670"/>
            <a:ext cx="6773563" cy="457200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2853483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Repasses realizados</a:t>
            </a:r>
          </a:p>
        </p:txBody>
      </p:sp>
      <p:sp>
        <p:nvSpPr>
          <p:cNvPr id="7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37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211A272-92BA-707E-705F-D36227A0E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25447"/>
              </p:ext>
            </p:extLst>
          </p:nvPr>
        </p:nvGraphicFramePr>
        <p:xfrm>
          <a:off x="438540" y="1639078"/>
          <a:ext cx="11523305" cy="469856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44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5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2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91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91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3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85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717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Nº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Rede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Instituição contratada</a:t>
                      </a:r>
                      <a:endParaRPr lang="pt-BR" sz="12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 total do contrato</a:t>
                      </a:r>
                      <a:endParaRPr lang="pt-BR" sz="12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Repasse 1º Quadrimestre</a:t>
                      </a:r>
                      <a:endParaRPr lang="pt-BR" sz="12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Repasse 2º Quadrimestre</a:t>
                      </a:r>
                      <a:endParaRPr lang="pt-BR" sz="12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 total do Repasse</a:t>
                      </a:r>
                      <a:endParaRPr lang="pt-BR" sz="12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do total do contrato</a:t>
                      </a:r>
                      <a:endParaRPr lang="pt-BR" sz="12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06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RCPD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Associação Pestalozzi de Niterói - APN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R$ 9.720.960,48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R$ 3.195.303,36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R$ 3.308.785,35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R$ 6.504.088,71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66,9%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RCPD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Associação Fluminense de Reabilitação - AFR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R$ 11.311.324,00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R$ 3.048.295,67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R$ 3.209.942,18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R$ 6.258.237,85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55,3%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6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RCPD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Associação Fluminense de Amparo aos Cegos - AFAC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R$ 3.700.162,68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R$ 1.029.528,20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R$ 1.054.543,25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R$ 2.084.071,45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56,3%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7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Suporte à RCPD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Associação de Pais e Amigos dos Deficientes Auditivos - APADA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R$ 572.423,76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R$ 118.261,30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R$ 165.127,39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R$ 283.388,69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49,5%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7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Suporte à RCPD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Associação de Pais e Amigos dos Excepcionais de Niterói - APAE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R$ 484.450,08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R$ 161.147,88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R$ 160.867,32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R$ 322.015,20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66,5%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9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TRS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Clínica Nefrológica LTDA - CNL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R$ 9.891.437,39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R$ 2.308.363,29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R$ 2.366.401,04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R$ 4.674.764,33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47,3%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9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TRS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DaVita Niterói Tratamento Renal - DAVITA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R$ 4.952.636,53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R$ 1.350.680,19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R$ 1.409.367,49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R$ 2.760.047,68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55,7%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9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Radioterapia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Clínica</a:t>
                      </a:r>
                      <a:r>
                        <a:rPr lang="pt-BR" sz="1200" u="none" strike="noStrike" baseline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Radioterapia do Ingá - </a:t>
                      </a:r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R$ 5.176.441,99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R$ 1.348.977,92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R$ 1.599.661,17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R$ 2.948.639,09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57,0%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19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Oftalmologia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Hospital de Olhos Santa Beatriz - HOSB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R$ 2.654.680,64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R$ 830.600,14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R$ 874.604,17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R$ 1.705.204,31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64,2%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19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Oftalmologia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Instituto Brasileiro de Assistência e Pesquisa - IBAP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R$ 5.357.843,88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R$ 1.601.970,40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R$ 2.123.297,38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R$ 3.725.267,78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69,5%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19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Litotripsia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Centro de Diág. e Trat. Urológico LTDA - UROCENTRO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R$ 313.728,00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R$ 10.320,00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R$ 11.696,00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R$ 22.016,00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7,0%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9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Mamografia</a:t>
                      </a:r>
                      <a:r>
                        <a:rPr lang="pt-BR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 DMO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Gabinete de Radiologia Dr. F.A.</a:t>
                      </a:r>
                      <a:r>
                        <a:rPr lang="pt-BR" sz="1200" u="none" strike="noStrike" baseline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Cazes - C</a:t>
                      </a:r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AZES 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R$ 242.448,00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R$ 47.537,10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R$ 45.244,84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R$ 92.781,94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38,3%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19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Exames de Imagem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 Imagem Icaraí - PROIMAGEM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R$ 368.646,00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R$ 119.798,00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R$ 175.869,43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R$ 295.667,43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80,2%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19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Análises</a:t>
                      </a:r>
                      <a:r>
                        <a:rPr lang="pt-BR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Clínicas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Laboratório Blessing - BLESSING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R$ 310.412,50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R$ 113.068,38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R$ 64.011,09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R$ 177.079,47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57,0%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9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Análises</a:t>
                      </a:r>
                      <a:r>
                        <a:rPr lang="pt-BR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Clínicas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Laboratório Dom Bosco – DOM BOSCO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R$ 41.670,00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R$ 4.560,70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R$ 12.346,33</a:t>
                      </a:r>
                      <a:endParaRPr lang="pt-BR" sz="12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R$ 16.907,03</a:t>
                      </a:r>
                    </a:p>
                  </a:txBody>
                  <a:tcPr marL="8453" marR="8453" marT="8453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40,6%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2F53FED8-B605-2EFA-31AB-03E57D9E1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42" y="6584053"/>
            <a:ext cx="107703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– TABWIN;  SIA/SUS e SIH/SUS. Dados estimados para agosto de 2024. Acesso em: 12 de setembro de 2024.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710728" y="1090670"/>
            <a:ext cx="6773563" cy="457200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1803175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Adesões a resoluções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6375293" y="2219809"/>
            <a:ext cx="1729946" cy="40942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Pentágono 4"/>
          <p:cNvSpPr/>
          <p:nvPr/>
        </p:nvSpPr>
        <p:spPr>
          <a:xfrm rot="5400000">
            <a:off x="6594942" y="2000162"/>
            <a:ext cx="1290650" cy="1729946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375294" y="2414986"/>
            <a:ext cx="1729946" cy="407406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/>
            <a:r>
              <a:rPr lang="pt-BR" b="1" dirty="0"/>
              <a:t>Resolução SES nº 3282 </a:t>
            </a:r>
            <a:endParaRPr lang="pt-BR" dirty="0">
              <a:latin typeface="AmsiProCond-Light" panose="020B0A060202010101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375294" y="3510460"/>
            <a:ext cx="1729945" cy="2803552"/>
          </a:xfrm>
          <a:prstGeom prst="rect">
            <a:avLst/>
          </a:prstGeom>
        </p:spPr>
        <p:txBody>
          <a:bodyPr wrap="square" rtlCol="0" anchor="t" anchorCtr="0">
            <a:normAutofit fontScale="77500" lnSpcReduction="20000"/>
          </a:bodyPr>
          <a:lstStyle/>
          <a:p>
            <a:pPr algn="ctr"/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Institui cofinanciamento para TRS (hemodiálise) e FAV (confecção de fístula arteriovenosa) aos prestadores habilitados ao SUS e contratualizados com os municípios.</a:t>
            </a:r>
          </a:p>
          <a:p>
            <a:pPr algn="ctr"/>
            <a:endParaRPr lang="pt-BR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da adesão:</a:t>
            </a:r>
          </a:p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19/04/2024 (CNL e Davita).</a:t>
            </a:r>
            <a:endParaRPr lang="pt-BR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6758681" y="1518170"/>
            <a:ext cx="950613" cy="90534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1" y="1672265"/>
            <a:ext cx="597151" cy="597151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1653018" y="2219811"/>
            <a:ext cx="1729946" cy="40942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Pentágono 23"/>
          <p:cNvSpPr/>
          <p:nvPr/>
        </p:nvSpPr>
        <p:spPr>
          <a:xfrm rot="5400000">
            <a:off x="1872667" y="2000164"/>
            <a:ext cx="1290650" cy="1729946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1653019" y="2414988"/>
            <a:ext cx="1729946" cy="407406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/>
            <a:r>
              <a:rPr lang="pt-BR" b="1" dirty="0"/>
              <a:t>Resolução SES Nº 3300 </a:t>
            </a:r>
            <a:endParaRPr lang="pt-BR" dirty="0">
              <a:latin typeface="AmsiProCond-Light" panose="020B0A06020201010104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1653019" y="3510462"/>
            <a:ext cx="1729945" cy="2803552"/>
          </a:xfrm>
          <a:prstGeom prst="rect">
            <a:avLst/>
          </a:prstGeom>
        </p:spPr>
        <p:txBody>
          <a:bodyPr wrap="square" rtlCol="0" anchor="t" anchorCtr="0">
            <a:normAutofit fontScale="85000" lnSpcReduction="10000"/>
          </a:bodyPr>
          <a:lstStyle/>
          <a:p>
            <a:pPr algn="ctr"/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Pactua o cofinanciamento estadual das unidades de assistência de alta complexidade em oncologia para estabelecimentos que possuem habilitação.</a:t>
            </a:r>
          </a:p>
          <a:p>
            <a:pPr algn="ctr"/>
            <a:endParaRPr lang="pt-BR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da adesão:</a:t>
            </a:r>
          </a:p>
          <a:p>
            <a:pPr algn="ctr"/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01/04/2024.</a:t>
            </a:r>
            <a:endParaRPr lang="pt-BR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BR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036406" y="1518172"/>
            <a:ext cx="950613" cy="90534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76" y="1545144"/>
            <a:ext cx="919243" cy="919243"/>
          </a:xfrm>
          <a:prstGeom prst="rect">
            <a:avLst/>
          </a:prstGeom>
        </p:spPr>
      </p:pic>
      <p:sp>
        <p:nvSpPr>
          <p:cNvPr id="30" name="Retângulo 29"/>
          <p:cNvSpPr/>
          <p:nvPr/>
        </p:nvSpPr>
        <p:spPr>
          <a:xfrm>
            <a:off x="4014156" y="2219811"/>
            <a:ext cx="1729946" cy="4094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Pentágono 30"/>
          <p:cNvSpPr/>
          <p:nvPr/>
        </p:nvSpPr>
        <p:spPr>
          <a:xfrm rot="5400000">
            <a:off x="4233805" y="2000164"/>
            <a:ext cx="1290650" cy="1729946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4014157" y="2414988"/>
            <a:ext cx="1729946" cy="407406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/>
            <a:r>
              <a:rPr lang="pt-BR" b="1" dirty="0"/>
              <a:t>Resolução SES Nº 3301 </a:t>
            </a:r>
            <a:endParaRPr lang="pt-BR" dirty="0">
              <a:latin typeface="AmsiProCond-Light" panose="020B0A060202010101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4014157" y="3510462"/>
            <a:ext cx="1729945" cy="2803552"/>
          </a:xfrm>
          <a:prstGeom prst="rect">
            <a:avLst/>
          </a:prstGeom>
        </p:spPr>
        <p:txBody>
          <a:bodyPr wrap="square" rtlCol="0" anchor="t" anchorCtr="0">
            <a:normAutofit fontScale="85000" lnSpcReduction="10000"/>
          </a:bodyPr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Pactua o financiamento temporário de custeio aos serviços de assistência de alta complexidade em oncologia para unidades de atendimento não habilitados.</a:t>
            </a:r>
          </a:p>
          <a:p>
            <a:pPr algn="ctr"/>
            <a:endParaRPr lang="pt-BR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da adesão:</a:t>
            </a:r>
          </a:p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01/04/2024.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4397544" y="1518172"/>
            <a:ext cx="950613" cy="90534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14" y="1545144"/>
            <a:ext cx="919243" cy="919243"/>
          </a:xfrm>
          <a:prstGeom prst="rect">
            <a:avLst/>
          </a:prstGeom>
        </p:spPr>
      </p:pic>
      <p:sp>
        <p:nvSpPr>
          <p:cNvPr id="36" name="Retângulo 35"/>
          <p:cNvSpPr/>
          <p:nvPr/>
        </p:nvSpPr>
        <p:spPr>
          <a:xfrm>
            <a:off x="8736429" y="2214126"/>
            <a:ext cx="1729946" cy="40942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7" name="Pentágono 36"/>
          <p:cNvSpPr/>
          <p:nvPr/>
        </p:nvSpPr>
        <p:spPr>
          <a:xfrm rot="5400000">
            <a:off x="8956078" y="1994479"/>
            <a:ext cx="1290650" cy="1729946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8736430" y="2409303"/>
            <a:ext cx="1729946" cy="407406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/>
            <a:r>
              <a:rPr lang="pt-BR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Resolução SES Nº 3358</a:t>
            </a:r>
            <a:endParaRPr lang="pt-BR" dirty="0">
              <a:latin typeface="+mj-lt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8736430" y="3504777"/>
            <a:ext cx="1729945" cy="2803552"/>
          </a:xfrm>
          <a:prstGeom prst="rect">
            <a:avLst/>
          </a:prstGeom>
        </p:spPr>
        <p:txBody>
          <a:bodyPr wrap="square" rtlCol="0" anchor="t" anchorCtr="0">
            <a:normAutofit fontScale="77500" lnSpcReduction="20000"/>
          </a:bodyPr>
          <a:lstStyle/>
          <a:p>
            <a:pPr algn="ctr"/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Institui, em caráter provisório, o pagamento administrativo pela SES/RJ, a título de complementação dos procedimentos vasculares de alta complexidade listados no anexo desta Resolução.</a:t>
            </a:r>
          </a:p>
          <a:p>
            <a:pPr algn="ctr"/>
            <a:endParaRPr lang="pt-BR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da adesão:</a:t>
            </a:r>
          </a:p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04/09/2024 (HUAP).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BR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9119817" y="1512487"/>
            <a:ext cx="950613" cy="90534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389" y="1670591"/>
            <a:ext cx="597151" cy="597151"/>
          </a:xfrm>
          <a:prstGeom prst="rect">
            <a:avLst/>
          </a:prstGeom>
        </p:spPr>
      </p:pic>
      <p:sp>
        <p:nvSpPr>
          <p:cNvPr id="41" name="CaixaDeTexto 20"/>
          <p:cNvSpPr txBox="1">
            <a:spLocks noChangeArrowheads="1"/>
          </p:cNvSpPr>
          <p:nvPr/>
        </p:nvSpPr>
        <p:spPr bwMode="auto">
          <a:xfrm>
            <a:off x="11715185" y="6553276"/>
            <a:ext cx="3944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38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2710728" y="1090670"/>
            <a:ext cx="6773563" cy="457200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1849714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39</a:t>
            </a:r>
          </a:p>
        </p:txBody>
      </p:sp>
      <p:graphicFrame>
        <p:nvGraphicFramePr>
          <p:cNvPr id="6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912453"/>
              </p:ext>
            </p:extLst>
          </p:nvPr>
        </p:nvGraphicFramePr>
        <p:xfrm>
          <a:off x="398352" y="2066495"/>
          <a:ext cx="11488848" cy="29184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72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2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41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Estabelecimento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Nº do Processo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Pleito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Situação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506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EXT-200/4903/2013</a:t>
                      </a:r>
                    </a:p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SAIPS 164514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Alta Complexidade Terapia Nutricional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Habilitado: Portaria GM/MS Nº 4.043/2024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735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SAIPS - 204638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Rede de Cuidados à Pessoa com Deficiência - Plano Viver sem Limite (CER - 20% Custeio</a:t>
                      </a:r>
                      <a:r>
                        <a:rPr lang="pt-BR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adicional)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Remetido ao MS em 14/08/2024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965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SAIPS - 204585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Rede de Cuidados à Pessoa com Deficiência - Plano Viver sem Limite (CER - 20% Custeio adicional)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Remetido ao MS em 13/08/2024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735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SAIPS - 204716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Rede de Cuidados à Pessoa com Deficiência - Plano Viver sem Limite (CER - 20% Custeio adicional)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Remetido ao MS em 16/08/2024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Habilitações de serviços de saúde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710728" y="1090670"/>
            <a:ext cx="6773563" cy="457200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168337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31684" y="429658"/>
            <a:ext cx="7224665" cy="661012"/>
          </a:xfrm>
        </p:spPr>
        <p:txBody>
          <a:bodyPr>
            <a:no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Básica</a:t>
            </a:r>
            <a:b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053236" y="6261120"/>
            <a:ext cx="103033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Informação em Saúde para a Atenção Básica - SISAB. Acesso em: 27 de setembro de 2024.</a:t>
            </a:r>
          </a:p>
        </p:txBody>
      </p:sp>
      <p:graphicFrame>
        <p:nvGraphicFramePr>
          <p:cNvPr id="6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146871"/>
              </p:ext>
            </p:extLst>
          </p:nvPr>
        </p:nvGraphicFramePr>
        <p:xfrm>
          <a:off x="1053236" y="1090670"/>
          <a:ext cx="9406550" cy="4984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4920034"/>
              </p:ext>
            </p:extLst>
          </p:nvPr>
        </p:nvGraphicFramePr>
        <p:xfrm>
          <a:off x="8358632" y="202601"/>
          <a:ext cx="3521725" cy="28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11734232" y="6519446"/>
            <a:ext cx="352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0353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40</a:t>
            </a:r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pt-BR" sz="35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Orçamento da Saúde 2024</a:t>
            </a:r>
          </a:p>
        </p:txBody>
      </p:sp>
      <p:sp>
        <p:nvSpPr>
          <p:cNvPr id="4" name="Elipse 3"/>
          <p:cNvSpPr/>
          <p:nvPr/>
        </p:nvSpPr>
        <p:spPr>
          <a:xfrm>
            <a:off x="1137692" y="970598"/>
            <a:ext cx="2700000" cy="27000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LOA 2024 </a:t>
            </a:r>
            <a:b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R$</a:t>
            </a:r>
          </a:p>
          <a:p>
            <a:pPr lvl="0" algn="ctr"/>
            <a:r>
              <a:rPr lang="pt-BR" sz="2100" b="1" dirty="0">
                <a:latin typeface="Calibri" panose="020F0502020204030204" pitchFamily="34" charset="0"/>
                <a:cs typeface="Calibri" panose="020F0502020204030204" pitchFamily="34" charset="0"/>
              </a:rPr>
              <a:t>804.728.756,43</a:t>
            </a:r>
          </a:p>
        </p:txBody>
      </p:sp>
      <p:sp>
        <p:nvSpPr>
          <p:cNvPr id="14" name="Elipse 13"/>
          <p:cNvSpPr/>
          <p:nvPr/>
        </p:nvSpPr>
        <p:spPr>
          <a:xfrm>
            <a:off x="8078971" y="1972811"/>
            <a:ext cx="3600000" cy="360000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500" b="1" dirty="0">
                <a:latin typeface="Calibri" panose="020F0502020204030204" pitchFamily="34" charset="0"/>
                <a:cs typeface="Calibri" panose="020F0502020204030204" pitchFamily="34" charset="0"/>
              </a:rPr>
              <a:t>ORÇAMENTO DA SAÚDE</a:t>
            </a:r>
          </a:p>
          <a:p>
            <a:pPr lvl="0" algn="ctr"/>
            <a:r>
              <a:rPr lang="pt-BR" sz="2500" b="1" dirty="0">
                <a:latin typeface="Calibri" panose="020F0502020204030204" pitchFamily="34" charset="0"/>
                <a:cs typeface="Calibri" panose="020F0502020204030204" pitchFamily="34" charset="0"/>
              </a:rPr>
              <a:t>R$                               1.053.032.017,68</a:t>
            </a:r>
          </a:p>
        </p:txBody>
      </p:sp>
      <p:sp>
        <p:nvSpPr>
          <p:cNvPr id="15" name="Elipse 14"/>
          <p:cNvSpPr/>
          <p:nvPr/>
        </p:nvSpPr>
        <p:spPr>
          <a:xfrm>
            <a:off x="4030203" y="2480743"/>
            <a:ext cx="2700000" cy="27000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b="1" dirty="0">
                <a:latin typeface="Calibri" panose="020F0502020204030204" pitchFamily="34" charset="0"/>
                <a:cs typeface="Calibri" panose="020F0502020204030204" pitchFamily="34" charset="0"/>
              </a:rPr>
              <a:t>EXCESSO DE ARRECADAÇÃO</a:t>
            </a:r>
          </a:p>
          <a:p>
            <a:pPr algn="ctr"/>
            <a:r>
              <a:rPr lang="pt-BR" sz="2100" b="1" dirty="0">
                <a:latin typeface="Calibri" panose="020F0502020204030204" pitchFamily="34" charset="0"/>
                <a:cs typeface="Calibri" panose="020F0502020204030204" pitchFamily="34" charset="0"/>
              </a:rPr>
              <a:t>R$</a:t>
            </a:r>
          </a:p>
          <a:p>
            <a:pPr algn="ctr"/>
            <a:r>
              <a:rPr lang="pt-BR" sz="2100" b="1" dirty="0">
                <a:latin typeface="Calibri" panose="020F0502020204030204" pitchFamily="34" charset="0"/>
                <a:cs typeface="Calibri" panose="020F0502020204030204" pitchFamily="34" charset="0"/>
              </a:rPr>
              <a:t>40.588.252,67</a:t>
            </a:r>
          </a:p>
        </p:txBody>
      </p:sp>
      <p:sp>
        <p:nvSpPr>
          <p:cNvPr id="16" name="Elipse 15"/>
          <p:cNvSpPr/>
          <p:nvPr/>
        </p:nvSpPr>
        <p:spPr>
          <a:xfrm>
            <a:off x="1137692" y="3740743"/>
            <a:ext cx="2700000" cy="27000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SUPERÁVIT</a:t>
            </a:r>
            <a:b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900" b="1" dirty="0">
                <a:latin typeface="Calibri" panose="020F0502020204030204" pitchFamily="34" charset="0"/>
                <a:cs typeface="Calibri" panose="020F0502020204030204" pitchFamily="34" charset="0"/>
              </a:rPr>
              <a:t>R$ </a:t>
            </a:r>
            <a:r>
              <a:rPr lang="pt-BR" sz="2100" b="1" dirty="0">
                <a:latin typeface="Calibri" panose="020F0502020204030204" pitchFamily="34" charset="0"/>
                <a:cs typeface="Calibri" panose="020F0502020204030204" pitchFamily="34" charset="0"/>
              </a:rPr>
              <a:t>207.715.008,58</a:t>
            </a:r>
          </a:p>
        </p:txBody>
      </p:sp>
      <p:sp>
        <p:nvSpPr>
          <p:cNvPr id="17" name="Mais 16"/>
          <p:cNvSpPr/>
          <p:nvPr/>
        </p:nvSpPr>
        <p:spPr>
          <a:xfrm>
            <a:off x="3057236" y="3297138"/>
            <a:ext cx="1043709" cy="914400"/>
          </a:xfrm>
          <a:prstGeom prst="mathPlus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ysClr val="windowText" lastClr="000000"/>
              </a:solidFill>
            </a:endParaRPr>
          </a:p>
        </p:txBody>
      </p:sp>
      <p:sp>
        <p:nvSpPr>
          <p:cNvPr id="18" name="Igual 17"/>
          <p:cNvSpPr/>
          <p:nvPr/>
        </p:nvSpPr>
        <p:spPr>
          <a:xfrm>
            <a:off x="6973498" y="3297138"/>
            <a:ext cx="1050098" cy="951346"/>
          </a:xfrm>
          <a:prstGeom prst="mathEqua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18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Receitas por fontes de recurso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057180396"/>
              </p:ext>
            </p:extLst>
          </p:nvPr>
        </p:nvGraphicFramePr>
        <p:xfrm>
          <a:off x="7254753" y="1308049"/>
          <a:ext cx="5975287" cy="4753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20"/>
          <p:cNvSpPr txBox="1">
            <a:spLocks noChangeArrowheads="1"/>
          </p:cNvSpPr>
          <p:nvPr/>
        </p:nvSpPr>
        <p:spPr bwMode="auto">
          <a:xfrm>
            <a:off x="11715185" y="6553276"/>
            <a:ext cx="394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sz="1600" dirty="0">
              <a:latin typeface="Calibri" panose="020F0502020204030204" pitchFamily="34" charset="0"/>
              <a:ea typeface="Roboto Light"/>
              <a:cs typeface="Roboto Light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99268"/>
              </p:ext>
            </p:extLst>
          </p:nvPr>
        </p:nvGraphicFramePr>
        <p:xfrm>
          <a:off x="289650" y="2660450"/>
          <a:ext cx="8083802" cy="257305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87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9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94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296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Fonte de recurso</a:t>
                      </a:r>
                      <a:endParaRPr lang="pt-B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Códigos</a:t>
                      </a:r>
                      <a:endParaRPr lang="pt-B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1º </a:t>
                      </a:r>
                    </a:p>
                    <a:p>
                      <a:pPr algn="ctr"/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 2º 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80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Tesouro Municipal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500/635/</a:t>
                      </a:r>
                      <a:r>
                        <a:rPr lang="pt-BR" sz="13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6</a:t>
                      </a:r>
                      <a:r>
                        <a:rPr lang="pt-BR" sz="13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59/ 704/753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R$ 263.312.993,41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R$ 329.106.856,67</a:t>
                      </a:r>
                      <a:endParaRPr lang="pt-BR" sz="14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R$ 592.419.850,08</a:t>
                      </a:r>
                      <a:endParaRPr lang="pt-BR" sz="14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880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Transferência Federal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600/601/ 604/605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R$ 80.235.861,86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R$ 113.254.396,76</a:t>
                      </a:r>
                      <a:endParaRPr lang="pt-BR" sz="14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R$ 193.490.258,62</a:t>
                      </a:r>
                      <a:endParaRPr lang="pt-BR" sz="14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88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Transferência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Estadual </a:t>
                      </a:r>
                      <a:endParaRPr lang="pt-BR" sz="14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R$ 6.919.901,80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R$ 7.992.029,99</a:t>
                      </a:r>
                      <a:endParaRPr lang="pt-BR" sz="14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R$ 14.911.931,79</a:t>
                      </a:r>
                      <a:endParaRPr lang="pt-BR" sz="14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88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Convênios</a:t>
                      </a:r>
                      <a:endParaRPr lang="pt-BR" sz="14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pt-BR" sz="14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pt-BR" sz="1400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296">
                <a:tc>
                  <a:txBody>
                    <a:bodyPr/>
                    <a:lstStyle/>
                    <a:p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de receitas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R$ 350.468.757,07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R$ 450.353.283,42</a:t>
                      </a:r>
                      <a:endParaRPr lang="pt-BR" sz="1500" b="1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R$ 800.822.040,49</a:t>
                      </a:r>
                      <a:endParaRPr lang="pt-BR" sz="1500" b="1" dirty="0">
                        <a:solidFill>
                          <a:schemeClr val="accent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39" y="6581001"/>
            <a:ext cx="8656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ecidade.niteroi.rj.gov.br, portalfns.saude.gov.br/consultas e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3"/>
              </a:rPr>
              <a:t>https://portal.fazenda.rj.gov.br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. Acesso em: 20 de setembro de 2024.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125354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3303184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42</a:t>
            </a:r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Receitas de transferência para a Saúde</a:t>
            </a:r>
          </a:p>
        </p:txBody>
      </p:sp>
      <p:graphicFrame>
        <p:nvGraphicFramePr>
          <p:cNvPr id="12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048145"/>
              </p:ext>
            </p:extLst>
          </p:nvPr>
        </p:nvGraphicFramePr>
        <p:xfrm>
          <a:off x="334978" y="1392196"/>
          <a:ext cx="11543169" cy="4654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125354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39" y="6581001"/>
            <a:ext cx="8656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ecidade.niteroi.rj.gov.br, portalfns.saude.gov.br/consultas e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3"/>
              </a:rPr>
              <a:t>https://portal.fazenda.rj.gov.br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. Acesso em: 20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2965786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43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Receitas provenientes da União</a:t>
            </a:r>
          </a:p>
        </p:txBody>
      </p:sp>
      <p:graphicFrame>
        <p:nvGraphicFramePr>
          <p:cNvPr id="9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747378"/>
              </p:ext>
            </p:extLst>
          </p:nvPr>
        </p:nvGraphicFramePr>
        <p:xfrm>
          <a:off x="342894" y="2701954"/>
          <a:ext cx="11500173" cy="25161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927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4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4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3389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Ação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1º </a:t>
                      </a:r>
                    </a:p>
                    <a:p>
                      <a:pPr algn="ctr"/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2º </a:t>
                      </a:r>
                    </a:p>
                    <a:p>
                      <a:pPr algn="ctr"/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acumulado</a:t>
                      </a:r>
                      <a:endParaRPr lang="pt-BR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pt-BR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2º Quadrimestre</a:t>
                      </a:r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327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kern="12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Recursos eventuais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327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Estruturação da atenção à Saúde Bucal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R$ 226.307,00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R$ 226.307,00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033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Estruturação da rede de serviços de Atenção Primária em Saúde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R$ 2.012.816,00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R$ 2.012.816,00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07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R$ 226.307,00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R$ 2.012.816,00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R$ 2.239.123,00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80" y="6614831"/>
            <a:ext cx="109521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– InvestSUS e Fundo Nacional de Saúde. Acesso em: 20 de setembro de 2024.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8048331-53D8-1926-EA4E-6B3D2F4ADA95}"/>
              </a:ext>
            </a:extLst>
          </p:cNvPr>
          <p:cNvSpPr txBox="1"/>
          <p:nvPr/>
        </p:nvSpPr>
        <p:spPr>
          <a:xfrm>
            <a:off x="2171157" y="1785476"/>
            <a:ext cx="7843648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ctr"/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Bloco Investimento / Grupo Atenção Primária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125354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3251408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44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Receitas provenientes da União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80" y="6614831"/>
            <a:ext cx="73467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– InvestSUS e Fundo Nacional de Saúde. Acesso em: 20 de setembro de 2024. </a:t>
            </a:r>
          </a:p>
        </p:txBody>
      </p:sp>
      <p:graphicFrame>
        <p:nvGraphicFramePr>
          <p:cNvPr id="2" name="Espaço Reservado para Conteúdo 1">
            <a:extLst>
              <a:ext uri="{FF2B5EF4-FFF2-40B4-BE49-F238E27FC236}">
                <a16:creationId xmlns:a16="http://schemas.microsoft.com/office/drawing/2014/main" id="{11BAC097-0434-4391-1CA9-2692D6752A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5316678"/>
              </p:ext>
            </p:extLst>
          </p:nvPr>
        </p:nvGraphicFramePr>
        <p:xfrm>
          <a:off x="358006" y="2704057"/>
          <a:ext cx="11469949" cy="19192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92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7397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Ação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1º </a:t>
                      </a:r>
                    </a:p>
                    <a:p>
                      <a:pPr algn="ctr"/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2º </a:t>
                      </a:r>
                    </a:p>
                    <a:p>
                      <a:pPr algn="ctr"/>
                      <a:r>
                        <a:rPr lang="pt-BR" sz="18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acumulado</a:t>
                      </a:r>
                      <a:endParaRPr lang="pt-BR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pt-BR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2º Quadrimestre</a:t>
                      </a:r>
                      <a:endParaRPr lang="pt-B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38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kern="12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Recursos eventuais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3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Estruturação de unidades de Atenção Especializada em Saúde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  <a:r>
                        <a:rPr lang="pt-BR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1.124.988,00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  <a:r>
                        <a:rPr lang="pt-BR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1.124.988,00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018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R$ 1.124.988,00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R$ 1.124.988,00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18048331-53D8-1926-EA4E-6B3D2F4ADA95}"/>
              </a:ext>
            </a:extLst>
          </p:cNvPr>
          <p:cNvSpPr txBox="1"/>
          <p:nvPr/>
        </p:nvSpPr>
        <p:spPr>
          <a:xfrm>
            <a:off x="2171157" y="1785476"/>
            <a:ext cx="7843648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ctr"/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Bloco Investimento / Grupo Atenção Especializada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125354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3440604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45</a:t>
            </a:r>
          </a:p>
        </p:txBody>
      </p:sp>
      <p:graphicFrame>
        <p:nvGraphicFramePr>
          <p:cNvPr id="9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7927034"/>
              </p:ext>
            </p:extLst>
          </p:nvPr>
        </p:nvGraphicFramePr>
        <p:xfrm>
          <a:off x="331699" y="1470183"/>
          <a:ext cx="11525323" cy="50072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99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7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3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363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Ação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1º </a:t>
                      </a:r>
                    </a:p>
                    <a:p>
                      <a:pPr algn="ctr"/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2º </a:t>
                      </a:r>
                    </a:p>
                    <a:p>
                      <a:pPr algn="ctr"/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r>
                        <a:rPr lang="pt-BR" sz="15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acumulado</a:t>
                      </a:r>
                    </a:p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2º Quadrimestre</a:t>
                      </a:r>
                      <a:endParaRPr lang="pt-BR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212">
                <a:tc gridSpan="4"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Recursos</a:t>
                      </a:r>
                      <a:r>
                        <a:rPr lang="pt-BR" sz="1500" b="1" baseline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regulares</a:t>
                      </a:r>
                      <a:endParaRPr lang="pt-BR" sz="15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212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Incentivo financeiro da APS - Capitação ponderada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R$ 6.680.221,15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R$ 6.680.221,15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21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Incentivo financeiro da APS</a:t>
                      </a:r>
                      <a:r>
                        <a:rPr lang="pt-BR" sz="15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Desempenho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R$ 1.154.678,71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R$ 1.154.678,71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21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Incentivo para Ações Estratégicas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R$ 384.800,00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R$ 384.800,00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21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Incentivo financeiro da APS – ESF e EAP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R$ 10.415.748,00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R$ 10.415.748,00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6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Incentivo financeiro da APS - Manutenção de pagamento de valor nominal com base em exercício anterior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R$ 2.050.691,28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R$ 2.050.691,28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36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Incentivo financeiro da APS - demais programas, serviços e equipes da Atenção Primária em</a:t>
                      </a:r>
                      <a:r>
                        <a:rPr lang="pt-BR" sz="15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Saúde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R$ 324.800,00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R$ 324.800,00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21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Incentivo financeiro para atenção à Saúde Bucal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R$ 659.354,00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R$ 1.024.812,75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R$ 1.684.166,75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212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Agentes comunitários de saúde (ACS)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R$ 2.225.312,00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R$ 2.225.312,00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R$ 4.450.624,00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212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Recursos</a:t>
                      </a:r>
                      <a:r>
                        <a:rPr lang="pt-BR" sz="1500" b="1" baseline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eventuais</a:t>
                      </a:r>
                      <a:endParaRPr lang="pt-BR" sz="15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821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Incremento temporário ao custeio dos serviços de Atenção Primária em saúde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R$ 6.489.368,00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R$ 6.489.368,00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81005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R$ 11.104.365,86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R$ 22.530.732,03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R$ 33.635.097,89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50" y="6574855"/>
            <a:ext cx="105166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– InvestSUS e Fundo Nacional de Saúde. Acesso em: 20 de setembro de 2024. Obs.: Resultados acumulados de janeiro a agosto de 2024.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2B8FD8-2020-0ACB-6DB8-F853E9EF5CD2}"/>
              </a:ext>
            </a:extLst>
          </p:cNvPr>
          <p:cNvSpPr txBox="1"/>
          <p:nvPr/>
        </p:nvSpPr>
        <p:spPr>
          <a:xfrm>
            <a:off x="2187633" y="1090670"/>
            <a:ext cx="7843648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ctr"/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Bloco Custeio / Grupo Atenção Primária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Receitas provenientes da União</a:t>
            </a:r>
          </a:p>
        </p:txBody>
      </p:sp>
    </p:spTree>
    <p:extLst>
      <p:ext uri="{BB962C8B-B14F-4D97-AF65-F5344CB8AC3E}">
        <p14:creationId xmlns:p14="http://schemas.microsoft.com/office/powerpoint/2010/main" val="2768722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46</a:t>
            </a:r>
          </a:p>
        </p:txBody>
      </p:sp>
      <p:graphicFrame>
        <p:nvGraphicFramePr>
          <p:cNvPr id="9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901299"/>
              </p:ext>
            </p:extLst>
          </p:nvPr>
        </p:nvGraphicFramePr>
        <p:xfrm>
          <a:off x="343216" y="1469943"/>
          <a:ext cx="11525323" cy="49757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245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83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8369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Ação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1º </a:t>
                      </a:r>
                    </a:p>
                    <a:p>
                      <a:pPr algn="ctr"/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2º </a:t>
                      </a:r>
                    </a:p>
                    <a:p>
                      <a:pPr algn="ctr"/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r>
                        <a:rPr lang="pt-BR" sz="15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acumulado</a:t>
                      </a:r>
                    </a:p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2º Quadrimestre</a:t>
                      </a:r>
                      <a:endParaRPr lang="pt-BR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58">
                <a:tc gridSpan="4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kern="12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Recursos regulares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95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Atenção à saúde da população para procedimentos no MAC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R$ 48.829.481,57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R$ 57.070.487,53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R$ 105.899.969,10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0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Samu 192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R$ 1.750.551,40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R$ 1.750.551,40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R$ 3.501.102,80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04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FAEC - Nefrologia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R$ 3.501.665,54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R$ 3.586.662,83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R$ 7.088.328,37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96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FAEC - Redução das filas de cirurgias (eletivas)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R$ 446.015,24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R$ 658.808,96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R$ 1.104.824,20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68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FAEC - Cadeiras de rodas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R$ 484.860,04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R$ 384.711,24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R$ 869.571,28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66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FAEC - Tratamento de doença macular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R$ 69.415,20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R$ 84.771,04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R$ 154.186,24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66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FAEC - Reabilitação pós-covid-19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R$ 25.550,82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R$ 1.973,79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R$ 27.524,61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66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FAEC - Transplantes de orgãos, tecidos e células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R$ 4.140,00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R$ 4.140,00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667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Recursos eventuais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7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Incremento temporário ao custeio dos serviços de Assistência Hospitalar e Ambulatorial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R$ 2.571.428,57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R$ 9.902.632,00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R$ 12.474.060,57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38369">
                <a:tc>
                  <a:txBody>
                    <a:bodyPr/>
                    <a:lstStyle/>
                    <a:p>
                      <a:pPr algn="ctr"/>
                      <a:r>
                        <a:rPr lang="pt-BR" sz="15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Incremento temporário ao custeio dos serviços de Assistência Hospitalar e Ambulatorial para cumprimento de metas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R$ 1.000.000,00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R$ 1.000.000,00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46098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R$ 58.678.968,38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R$ 73.444.738,79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R$ 132.123.707,17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6AE62ADA-3E9F-4E5E-C4E6-17F4D6F87D96}"/>
              </a:ext>
            </a:extLst>
          </p:cNvPr>
          <p:cNvSpPr txBox="1"/>
          <p:nvPr/>
        </p:nvSpPr>
        <p:spPr>
          <a:xfrm>
            <a:off x="2171157" y="988754"/>
            <a:ext cx="7843648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ctr"/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Bloco Custeio / Grupo Atenção de Média e Alta Complexidade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45A8A72-7E23-6B9A-3636-1556ADDC7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50" y="6574855"/>
            <a:ext cx="110273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– InvestSUS e Fundo Nacional de Saúde. Acesso em: 20 de setembro de 2024. Obs.: Resultados acumulados de janeiro a agosto de 2024.  </a:t>
            </a:r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Receitas provenientes da União</a:t>
            </a:r>
          </a:p>
        </p:txBody>
      </p:sp>
    </p:spTree>
    <p:extLst>
      <p:ext uri="{BB962C8B-B14F-4D97-AF65-F5344CB8AC3E}">
        <p14:creationId xmlns:p14="http://schemas.microsoft.com/office/powerpoint/2010/main" val="3670525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47</a:t>
            </a:r>
          </a:p>
        </p:txBody>
      </p:sp>
      <p:graphicFrame>
        <p:nvGraphicFramePr>
          <p:cNvPr id="9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749351"/>
              </p:ext>
            </p:extLst>
          </p:nvPr>
        </p:nvGraphicFramePr>
        <p:xfrm>
          <a:off x="294113" y="1456739"/>
          <a:ext cx="11597734" cy="49246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87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2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410"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Ação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Grupo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1º </a:t>
                      </a:r>
                    </a:p>
                    <a:p>
                      <a:pPr algn="ctr"/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2º </a:t>
                      </a:r>
                    </a:p>
                    <a:p>
                      <a:pPr algn="ctr"/>
                      <a:r>
                        <a:rPr lang="pt-BR" sz="15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r>
                        <a:rPr lang="pt-BR" sz="15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acumulado</a:t>
                      </a:r>
                    </a:p>
                    <a:p>
                      <a:pPr algn="ctr"/>
                      <a:r>
                        <a:rPr lang="pt-BR" sz="15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2º Quadrimestre</a:t>
                      </a:r>
                      <a:endParaRPr lang="pt-BR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489">
                <a:tc grid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Recursos regulares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489"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PNAISP - Promoção da Assistência Farmacêutica e insumos estratégicos na Atenção Básica em Saúde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Assistência Farmacêutica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  <a:r>
                        <a:rPr lang="pt-B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13.244,31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  <a:r>
                        <a:rPr lang="pt-BR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13.244,31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2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Recursos financeiros a transferir para aquisição pelas secretarias de saúde dos Estados, municípios e do Distrito Federal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Assistência Farmacêutica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R$ 1.694.826,80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R$ 1.001.488,80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R$ 2.696.315,60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1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Assistência financeira complementar p/ o pag do piso salarial dos profissionais da enfermagem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Gestão do SUS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R$ 5.028.087,87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R$ 9.982.068,95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R$ 15.010.156,82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26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Incentivo financeiro para execução ações Vigilância Sanitária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Vigilância em Saúde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R$ 104.736,00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R$ 104.736,00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R$ 209.472,00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01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Incentivo financeiro para a Vigilância em Saúde - despesas diversas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Vigilância em Saúde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R$ 956.308,88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R$ 772.855,16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R$ 1.729.164,04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17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Incentivo financeiro às ações de vigilância e prevenção e controle das DST/AIDS e hepatites virais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Vigilância em Saúde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R$ 289.928,72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R$ 289.928,72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R$ 579.857,44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17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Transferência para o pagamento dos agentes de combate às endemias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Vigilância em Saúde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R$ 1.976.800,00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R$ 1.976.800,00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R$ 3.953.600,00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587">
                <a:tc grid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Recursos eventuais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5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Transformação digital no SUS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Gestão do SUS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R$ 175.532,35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R$ 175.532,35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7293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pt-BR" sz="15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R$ 10.226.220,62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R$ 14.141.121,94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R$ 24.367.342,56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B74BB508-FB1B-3EEC-9203-A39E58694350}"/>
              </a:ext>
            </a:extLst>
          </p:cNvPr>
          <p:cNvSpPr txBox="1"/>
          <p:nvPr/>
        </p:nvSpPr>
        <p:spPr>
          <a:xfrm>
            <a:off x="2171157" y="1087603"/>
            <a:ext cx="7843648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ctr"/>
            <a:r>
              <a:rPr lang="pt-BR" sz="216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Bloco Custeio / Outros grupos</a:t>
            </a:r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Receitas provenientes da União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45A8A72-7E23-6B9A-3636-1556ADDC7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50" y="6574855"/>
            <a:ext cx="110273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– InvestSUS e Fundo Nacional de Saúde. Acesso em: 20 de setembro de 2024. Obs.: Resultados acumulados de janeiro a agosto de 2024.  </a:t>
            </a:r>
          </a:p>
        </p:txBody>
      </p:sp>
    </p:spTree>
    <p:extLst>
      <p:ext uri="{BB962C8B-B14F-4D97-AF65-F5344CB8AC3E}">
        <p14:creationId xmlns:p14="http://schemas.microsoft.com/office/powerpoint/2010/main" val="4234023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Resumo – Receitas provenientes da União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70362803"/>
              </p:ext>
            </p:extLst>
          </p:nvPr>
        </p:nvGraphicFramePr>
        <p:xfrm>
          <a:off x="6092983" y="1853264"/>
          <a:ext cx="5287224" cy="4600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48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1493199199"/>
              </p:ext>
            </p:extLst>
          </p:nvPr>
        </p:nvGraphicFramePr>
        <p:xfrm>
          <a:off x="532647" y="1883122"/>
          <a:ext cx="5287224" cy="41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125354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45A8A72-7E23-6B9A-3636-1556ADDC7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50" y="6574855"/>
            <a:ext cx="110273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– InvestSUS e Fundo Nacional de Saúde. Acesso em: 20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663172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49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Receitas provenientes do Estado</a:t>
            </a:r>
          </a:p>
        </p:txBody>
      </p:sp>
      <p:graphicFrame>
        <p:nvGraphicFramePr>
          <p:cNvPr id="9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390870"/>
              </p:ext>
            </p:extLst>
          </p:nvPr>
        </p:nvGraphicFramePr>
        <p:xfrm>
          <a:off x="296563" y="1463494"/>
          <a:ext cx="11597734" cy="49756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10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3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2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2851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Ação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Ato normativo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1º </a:t>
                      </a:r>
                    </a:p>
                    <a:p>
                      <a:pPr algn="ctr"/>
                      <a:r>
                        <a:rPr lang="pt-BR" sz="1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Receitas</a:t>
                      </a:r>
                      <a:r>
                        <a:rPr lang="pt-BR" sz="1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pt-BR" sz="1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2º 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Quadrimestre</a:t>
                      </a:r>
                      <a:endParaRPr lang="pt-BR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r>
                        <a:rPr lang="pt-BR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acumulado</a:t>
                      </a:r>
                    </a:p>
                    <a:p>
                      <a:pPr algn="ctr"/>
                      <a:r>
                        <a:rPr lang="pt-BR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2º Quadrimestre</a:t>
                      </a:r>
                      <a:endParaRPr lang="pt-BR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7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Custeio Samu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Resolução SES RJ nº 2.984/23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R$ 1.009.933,50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R$ 3.893.156,00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R$ 4.903.089,50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UPA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Resolução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SES RJ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2.981/23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R$ 1.600.000,00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R$ 1.600.000,00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R$ 3.200.000,00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Assistência Farmacêutica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Resolução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SES RJ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2.774/23 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R$ 1.633.118,13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R$ 855.973,36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R$ 2.489.091,49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27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Cofinanciamento alta complexidade em oncologia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Resolução SES RJ nº 3.301/24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R$ 840.657,49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R$ 176.935,36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R$ 1.017.592,85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10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Cofinanciamento TRS (hemodiálise) e FAV (fístula arteriovenosa)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Resoluções</a:t>
                      </a:r>
                      <a:r>
                        <a:rPr lang="pt-BR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SES RJ nº 2.690/22 e  nº 2.992/23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R$ 805.800,00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R$ 116.813,40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R$ 922.613,40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Cofinanciamento</a:t>
                      </a:r>
                      <a:r>
                        <a:rPr lang="pt-BR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RAPS Atenção Psicossocial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Resolução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SES RJ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3.284/24  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R$ 153.103,20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R$ 491.722,20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R$ 644.825,40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10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Cofinanciamento</a:t>
                      </a:r>
                      <a:r>
                        <a:rPr lang="pt-BR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PNAISP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Resoluções</a:t>
                      </a:r>
                      <a:r>
                        <a:rPr lang="pt-BR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SES RJ nº 2.651/22, nº 3.091/23 e nº 3.299/24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R$ 51.336,00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R$ 416.698,00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R$ 468.034,00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Incentivo oncologia</a:t>
                      </a:r>
                      <a:r>
                        <a:rPr lang="pt-BR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alta complexidade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Resolução SES RJ nº 3.173/23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R$ 450.249,48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R$ 450.249,48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PREFAPS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Resolução SES RJ nº 3.005/23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R$ 345.063,67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R$ 345.063,67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39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Pólo prisional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Resolução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SES RJ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3.096/23 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R$ 337.704,00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R$ 337.704,00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08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Vigilância / DST /AIDS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Resolução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SES RJ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3.190/23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R$ 70.000,00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R$ 70.000,00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510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 com UTI Tipo II Adulto e Pediátrico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Resoluções</a:t>
                      </a:r>
                      <a:r>
                        <a:rPr lang="pt-BR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SES RJ nº 2.779/22 e nº 3.116/23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R$ 38.000,00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R$ 38.000,00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510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COFI/PNAI/SARI - Atenção Integral à Saúde do Adolescente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Resoluções</a:t>
                      </a:r>
                      <a:r>
                        <a:rPr lang="pt-BR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SES RJ nº 2.787/22 e nº 3.290/24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R$ 25.668,00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R$ 25.668,00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30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R$ 6.919.901,80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R$ 7.992.029,99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R$ 14.911.931,79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042230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09" y="6614831"/>
            <a:ext cx="8656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ecidade.niteroi.rj.gov.br, portalfns.saude.gov.br/consultas e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2"/>
              </a:rPr>
              <a:t>https://portal.fazenda.rj.gov.br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. Acesso em: 20 de setembro de 2024. </a:t>
            </a:r>
          </a:p>
        </p:txBody>
      </p:sp>
    </p:spTree>
    <p:extLst>
      <p:ext uri="{BB962C8B-B14F-4D97-AF65-F5344CB8AC3E}">
        <p14:creationId xmlns:p14="http://schemas.microsoft.com/office/powerpoint/2010/main" val="1083943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1131684" y="429658"/>
            <a:ext cx="7224665" cy="661012"/>
          </a:xfrm>
        </p:spPr>
        <p:txBody>
          <a:bodyPr>
            <a:no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Testes rápidos na Atenção Básica</a:t>
            </a:r>
            <a:b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103074"/>
              </p:ext>
            </p:extLst>
          </p:nvPr>
        </p:nvGraphicFramePr>
        <p:xfrm>
          <a:off x="8358632" y="202601"/>
          <a:ext cx="3521725" cy="28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4113308786"/>
              </p:ext>
            </p:extLst>
          </p:nvPr>
        </p:nvGraphicFramePr>
        <p:xfrm>
          <a:off x="1053236" y="1090670"/>
          <a:ext cx="9697142" cy="4811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716692" y="6088123"/>
            <a:ext cx="111622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Informação em Saúde para a Atenção Básica - SISAB. Acesso em: 30 de setembro de 2024. Outros testes rápidos: Virus Zika, Febre Chikungunya, Dengue. Os testes para HIV englobaram os procedimentos 0214010040 e 0214010058. Os testes para sífilis englobaram os procedimentos 0214010082 e 0214010074.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11734232" y="6519446"/>
            <a:ext cx="352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97426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973133920"/>
              </p:ext>
            </p:extLst>
          </p:nvPr>
        </p:nvGraphicFramePr>
        <p:xfrm>
          <a:off x="805758" y="1566248"/>
          <a:ext cx="10492965" cy="4839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50</a:t>
            </a:r>
          </a:p>
        </p:txBody>
      </p:sp>
      <p:sp>
        <p:nvSpPr>
          <p:cNvPr id="11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Resumo – Receitas provenientes do Estado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09" y="6614831"/>
            <a:ext cx="8656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ecidade.niteroi.rj.gov.br, portalfns.saude.gov.br/consultas e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3"/>
              </a:rPr>
              <a:t>https://portal.fazenda.rj.gov.br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. Acesso em: 20 de setembro de 2024.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125354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Acumulado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3082493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51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Despesas com pessoal</a:t>
            </a:r>
          </a:p>
        </p:txBody>
      </p:sp>
      <p:graphicFrame>
        <p:nvGraphicFramePr>
          <p:cNvPr id="9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37865"/>
              </p:ext>
            </p:extLst>
          </p:nvPr>
        </p:nvGraphicFramePr>
        <p:xfrm>
          <a:off x="1068309" y="2027307"/>
          <a:ext cx="10049345" cy="24965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4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5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61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Despesa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Empenhado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Liquidado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8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Pessoal e encargos sociais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R$ 218.989.315,26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R$ 144.317.335,01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R$ 123.965.543,12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1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Prestadores RPA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 59.772.497,74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R$ 58.294.503,83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R$ 58.294.503,83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Contribuições previdenciárias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R$ 34.269.813,39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R$ 19.597.228,90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R$ 16.103.872,25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Auxílio</a:t>
                      </a:r>
                      <a:r>
                        <a:rPr lang="pt-BR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transporte e alimentação</a:t>
                      </a:r>
                      <a:endParaRPr lang="pt-B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R$ 7.381.528,67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R$ 4.627.583,94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R$ 4.024.739,13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R$ 320.413.155,06</a:t>
                      </a:r>
                    </a:p>
                  </a:txBody>
                  <a:tcPr marL="7620" marR="7620" marT="762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R$ 226.836.651,68</a:t>
                      </a:r>
                    </a:p>
                  </a:txBody>
                  <a:tcPr marL="7620" marR="7620" marT="762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R$ 202.389.658,33</a:t>
                      </a:r>
                    </a:p>
                  </a:txBody>
                  <a:tcPr marL="7620" marR="7620" marT="762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59" y="6009152"/>
            <a:ext cx="11343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Obs.: As despesas com saúde são executadas em sua totalidade pelo Fundo Municipal de Saúde, conforme lei complementar municipal nº 3.686/2016. O registro da despesa é realizado em conformidade com a lei nº  4.320/64 e o princípio contábil da competência, considerando-se  portanto o valor empenhado.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DE72B61-51D8-A4DA-F23F-BC158BF02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09" y="6614831"/>
            <a:ext cx="8656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ecidade.niteroi.rj.gov.br, portalfns.saude.gov.br/consultas e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2"/>
              </a:rPr>
              <a:t>https://portal.fazenda.rj.gov.br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. Acesso em: 30 de setembro de 2024.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125354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Empenhos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3397604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52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Despesas com serviços prestados por terceiros</a:t>
            </a:r>
          </a:p>
        </p:txBody>
      </p:sp>
      <p:graphicFrame>
        <p:nvGraphicFramePr>
          <p:cNvPr id="9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3683283"/>
              </p:ext>
            </p:extLst>
          </p:nvPr>
        </p:nvGraphicFramePr>
        <p:xfrm>
          <a:off x="1068309" y="1449858"/>
          <a:ext cx="10049344" cy="50215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34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6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6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Despesa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Empenhado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Liquidado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Pago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algn="ctr"/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Alimentação dos hospitais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R$ 4.169.307,67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R$ 3.268.084,34 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R$ 2.971.056,06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Serviços</a:t>
                      </a:r>
                      <a:r>
                        <a:rPr lang="pt-BR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limpeza</a:t>
                      </a:r>
                      <a:endParaRPr lang="pt-BR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R$ 6.565.868,63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R$ 6.565.868,63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 6.565.868,63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Serviços administrativos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R$ 10.745.904,89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R$ 8.354.836,21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R$ 8.354.836,21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Gestão de suprimentos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R$ 7.445.383,14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  <a:r>
                        <a:rPr lang="pt-BR" sz="1300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5.210.273,71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R$ 5.210.273,71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Concessionárias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R$ 12.210.490,01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R$ 7.467.506,64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R$ 7.021.605,52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Lavanderia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R$ 314.364,07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R$ 240.122,99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R$ 240.122,99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Tecnologia da informação e comunicação (TIC)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R$ 884.093,64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Locação de imóveis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R$ 1.131.756,61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R$ 723.517,28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R$ 705.017,28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Linha de crédito cartão corporativo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R$ 4.091.812,93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  <a:r>
                        <a:rPr lang="pt-BR" sz="1300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1.713.442,62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R$ 1.651.742,62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Locação de ambulância e veículos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R$ 2.493.005,42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R$829.996,61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R$ 579.895,61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Gases</a:t>
                      </a:r>
                      <a:r>
                        <a:rPr lang="pt-BR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medicinais</a:t>
                      </a:r>
                      <a:endParaRPr lang="pt-BR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R$ 467.110,86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R$ 284.917,45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R$ 284.917,45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Sentenças judiciais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R$ 300.000,00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R$ 186.926,71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R$ 165.338,37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Prestadores SUS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R$ 45.449.449,92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R$ 24.760.884,77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R$ 24.760.884,77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889023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Convênio serviço de oncologia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R$ 527.563,45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73824"/>
                  </a:ext>
                </a:extLst>
              </a:tr>
              <a:tr h="28534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Outras despesas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  <a:r>
                        <a:rPr lang="pt-BR" sz="1300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45.297.380,84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R$ 7.631.505,59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R$ 6.652.279,39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1402">
                <a:tc>
                  <a:txBody>
                    <a:bodyPr/>
                    <a:lstStyle/>
                    <a:p>
                      <a:pPr algn="ctr"/>
                      <a:r>
                        <a:rPr lang="pt-BR" sz="145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R$ 142.093.492,08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R$ 67.237.883,55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R$ 65.163.838,61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FDE72B61-51D8-A4DA-F23F-BC158BF02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09" y="6614831"/>
            <a:ext cx="8656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ecidade.niteroi.rj.gov.br, portalfns.saude.gov.br/consultas e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2"/>
              </a:rPr>
              <a:t>https://portal.fazenda.rj.gov.br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. Acesso em: 30 de setembro de 2024.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018260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Empenhos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745669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53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Despesas com contratos de gestão</a:t>
            </a:r>
          </a:p>
        </p:txBody>
      </p:sp>
      <p:graphicFrame>
        <p:nvGraphicFramePr>
          <p:cNvPr id="7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612295"/>
              </p:ext>
            </p:extLst>
          </p:nvPr>
        </p:nvGraphicFramePr>
        <p:xfrm>
          <a:off x="1068309" y="1997836"/>
          <a:ext cx="10049344" cy="2862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66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1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6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61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Despesa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Empenhado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Liquidado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Pago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88">
                <a:tc>
                  <a:txBody>
                    <a:bodyPr/>
                    <a:lstStyle/>
                    <a:p>
                      <a:pPr algn="ctr"/>
                      <a:r>
                        <a:rPr lang="pt-BR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UMAM</a:t>
                      </a:r>
                      <a:endParaRPr lang="pt-B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R$ 26.514.981,06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R$ 21.312.340,34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R$ 21.312.340,34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1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HMOGC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R$ 66.559.868,86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R$ 57.130.547,64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R$ 57.130.547,64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HMGVF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R$ 57.808.454,47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R$ 46.731.385,35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R$ 46.731.385,35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HMCT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R$ 65.284.958,46 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R$ 54.885.143,13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R$ 54.885.143,13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FESAÚDE</a:t>
                      </a:r>
                      <a:endParaRPr lang="pt-B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R$ 82.361.522,91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R$ 74.117.839,95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R$ 69.010.690,91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R$ 298.529.785,76</a:t>
                      </a:r>
                    </a:p>
                  </a:txBody>
                  <a:tcPr marL="7620" marR="7620" marT="762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R$ 254.177.256,41</a:t>
                      </a:r>
                    </a:p>
                  </a:txBody>
                  <a:tcPr marL="7620" marR="7620" marT="762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R$ 249.070.107,37</a:t>
                      </a:r>
                    </a:p>
                  </a:txBody>
                  <a:tcPr marL="7620" marR="7620" marT="762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FDE72B61-51D8-A4DA-F23F-BC158BF02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09" y="6614831"/>
            <a:ext cx="8656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ecidade.niteroi.rj.gov.br, portalfns.saude.gov.br/consultas e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2"/>
              </a:rPr>
              <a:t>https://portal.fazenda.rj.gov.br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. Acesso em: 30 de setembro de 2024.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125354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Empenhos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38133349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54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Despesas com medicamentos e insumos</a:t>
            </a:r>
          </a:p>
        </p:txBody>
      </p:sp>
      <p:graphicFrame>
        <p:nvGraphicFramePr>
          <p:cNvPr id="7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585342"/>
              </p:ext>
            </p:extLst>
          </p:nvPr>
        </p:nvGraphicFramePr>
        <p:xfrm>
          <a:off x="1042544" y="1997609"/>
          <a:ext cx="10075109" cy="35938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38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99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6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0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61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Despesa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Empenhado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Liquidado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Pago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8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Medicamentos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R$ 13.022.043,66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R$ 2.203.975,45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R$ 1.956.585,37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1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Insumos e materiais médico-hospitalares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R$ 2.306.672,68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R$ 1.863.310,28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R$ 1.863.310,28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Materiais de laboratório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R$ 299.011,00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R$ 299.011,00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R$ 299.011,00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Dietas enterais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R$ 52.972,00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Fórmulas infantis (leite especial)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R$ 1.286.135,90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R$ 642.199,20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R$ 616.525,20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Bolsas de colostomia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R$ 216.333,06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R$ 15.955,00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R$ 15.955,00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Outras despesas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19.413.163,22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R$ 3.270.645,25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R$ 2.850.976,88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R$ 36.596.331,52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R$ 8.295.096,18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R$ 7.602.363,73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FDE72B61-51D8-A4DA-F23F-BC158BF02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09" y="6614831"/>
            <a:ext cx="8656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ecidade.niteroi.rj.gov.br, portalfns.saude.gov.br/consultas e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2"/>
              </a:rPr>
              <a:t>https://portal.fazenda.rj.gov.br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. Acesso em: 30 de setembro de 2024.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125354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Empenhos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2405480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55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068309" y="429658"/>
            <a:ext cx="10049345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Despesas obras e equipamentos</a:t>
            </a:r>
          </a:p>
        </p:txBody>
      </p:sp>
      <p:graphicFrame>
        <p:nvGraphicFramePr>
          <p:cNvPr id="9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152216"/>
              </p:ext>
            </p:extLst>
          </p:nvPr>
        </p:nvGraphicFramePr>
        <p:xfrm>
          <a:off x="1068309" y="2027307"/>
          <a:ext cx="10049345" cy="20393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4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5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0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61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Despesa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Empenhado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Liquidado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Pago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8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Obras e reformas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R$ 5.160.981,21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R$ 378.911,64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R$ 292.032,28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1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Equipamentos e material</a:t>
                      </a:r>
                      <a:r>
                        <a:rPr lang="pt-BR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permanente</a:t>
                      </a:r>
                      <a:endParaRPr lang="pt-B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 161.158,07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R$ 155.387,07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R$ 141.608,14</a:t>
                      </a:r>
                    </a:p>
                  </a:txBody>
                  <a:tcPr marL="9525" marR="9525" marT="9525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917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R$ 5.322.139,28</a:t>
                      </a:r>
                    </a:p>
                  </a:txBody>
                  <a:tcPr marL="7620" marR="7620" marT="762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R$ 534.298,71</a:t>
                      </a:r>
                    </a:p>
                  </a:txBody>
                  <a:tcPr marL="7620" marR="7620" marT="762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R$ 433.640,42</a:t>
                      </a:r>
                    </a:p>
                  </a:txBody>
                  <a:tcPr marL="7620" marR="7620" marT="762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:a16="http://schemas.microsoft.com/office/drawing/2014/main" id="{AB290284-A655-0679-2247-BE7938C68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59" y="6009152"/>
            <a:ext cx="11343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Obs.: As despesas com saúde são executadas em sua totalidade pelo Fundo Municipal de Saúde, conforme lei complementar municipal nº 3.686/2016. O registro da despesa é realizado em conformidade com a lei nº  4.320/64 e o princípio contábil da competência, considerando-se  portanto o valor empenhado.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DE72B61-51D8-A4DA-F23F-BC158BF02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09" y="6614831"/>
            <a:ext cx="8656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ecidade.niteroi.rj.gov.br, portalfns.saude.gov.br/consultas e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2"/>
              </a:rPr>
              <a:t>https://portal.fazenda.rj.gov.br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. Acesso em: 30 de setembro de 2024.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868101" y="1125354"/>
            <a:ext cx="6647166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2024 – Empenhos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377385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57</a:t>
            </a:r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068310" y="429658"/>
            <a:ext cx="10058400" cy="661012"/>
          </a:xfr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Série Histórica da Execução de Despesas</a:t>
            </a:r>
          </a:p>
        </p:txBody>
      </p:sp>
      <p:graphicFrame>
        <p:nvGraphicFramePr>
          <p:cNvPr id="12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49762"/>
              </p:ext>
            </p:extLst>
          </p:nvPr>
        </p:nvGraphicFramePr>
        <p:xfrm>
          <a:off x="787652" y="1383141"/>
          <a:ext cx="10610661" cy="5045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B8A2852E-D68C-5172-D54F-E3FC1F908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09" y="6614831"/>
            <a:ext cx="86566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ecidade.niteroi.rj.gov.br, portalfns.saude.gov.br/consultas e 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  <a:hlinkClick r:id="rId3"/>
              </a:rPr>
              <a:t>https://portal.fazenda.rj.gov.br</a:t>
            </a:r>
            <a:r>
              <a:rPr lang="pt-BR" sz="1200" dirty="0"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. Acesso em: 26 de setembro de 2024.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066095-3939-7697-1228-4B1D3A3C2EDA}"/>
              </a:ext>
            </a:extLst>
          </p:cNvPr>
          <p:cNvSpPr txBox="1"/>
          <p:nvPr/>
        </p:nvSpPr>
        <p:spPr>
          <a:xfrm>
            <a:off x="2407625" y="1090670"/>
            <a:ext cx="7379769" cy="458627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 algn="l"/>
            <a:r>
              <a:rPr lang="pt-BR" sz="216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2º Quadrimestre de 2021 a 2024 – Empenhos de janeiro a agosto</a:t>
            </a:r>
          </a:p>
        </p:txBody>
      </p:sp>
    </p:spTree>
    <p:extLst>
      <p:ext uri="{BB962C8B-B14F-4D97-AF65-F5344CB8AC3E}">
        <p14:creationId xmlns:p14="http://schemas.microsoft.com/office/powerpoint/2010/main" val="11358376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2"/>
          <p:cNvSpPr/>
          <p:nvPr/>
        </p:nvSpPr>
        <p:spPr>
          <a:xfrm>
            <a:off x="9019679" y="2205864"/>
            <a:ext cx="3066978" cy="364966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41" name="Group 16"/>
          <p:cNvGrpSpPr>
            <a:grpSpLocks/>
          </p:cNvGrpSpPr>
          <p:nvPr/>
        </p:nvGrpSpPr>
        <p:grpSpPr bwMode="auto">
          <a:xfrm>
            <a:off x="9691804" y="2371725"/>
            <a:ext cx="2254615" cy="3362325"/>
            <a:chOff x="855402" y="2685158"/>
            <a:chExt cx="2574247" cy="1005041"/>
          </a:xfrm>
        </p:grpSpPr>
        <p:sp>
          <p:nvSpPr>
            <p:cNvPr id="42" name="Rectangle 17"/>
            <p:cNvSpPr/>
            <p:nvPr/>
          </p:nvSpPr>
          <p:spPr>
            <a:xfrm>
              <a:off x="855402" y="2685158"/>
              <a:ext cx="2574247" cy="4526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b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300" b="1" dirty="0">
                  <a:solidFill>
                    <a:schemeClr val="tx1"/>
                  </a:solidFill>
                  <a:latin typeface="Calibri"/>
                  <a:ea typeface="Roboto"/>
                  <a:cs typeface="Calibri"/>
                </a:rPr>
                <a:t>MMF Holofote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00" b="1" dirty="0">
                <a:solidFill>
                  <a:schemeClr val="tx1"/>
                </a:solidFill>
                <a:latin typeface="Calibri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43" name="Rectangle 18"/>
            <p:cNvSpPr/>
            <p:nvPr/>
          </p:nvSpPr>
          <p:spPr>
            <a:xfrm>
              <a:off x="855403" y="3253377"/>
              <a:ext cx="2368264" cy="4368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Inaugurado em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7 de junho de 2024.</a:t>
              </a:r>
              <a:endParaRPr lang="en-US" sz="1600" dirty="0">
                <a:solidFill>
                  <a:schemeClr val="tx1"/>
                </a:solidFill>
                <a:latin typeface="Calibri"/>
                <a:ea typeface="Roboto Light" panose="02000000000000000000" pitchFamily="2" charset="0"/>
                <a:cs typeface="Calibri"/>
              </a:endParaRPr>
            </a:p>
          </p:txBody>
        </p:sp>
      </p:grpSp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1086416" y="429658"/>
            <a:ext cx="10022186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Principais realizações</a:t>
            </a:r>
          </a:p>
        </p:txBody>
      </p:sp>
      <p:sp>
        <p:nvSpPr>
          <p:cNvPr id="6" name="Rectangle 12"/>
          <p:cNvSpPr/>
          <p:nvPr/>
        </p:nvSpPr>
        <p:spPr>
          <a:xfrm>
            <a:off x="2992891" y="2205864"/>
            <a:ext cx="3066978" cy="364966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716992" y="2371725"/>
            <a:ext cx="2254615" cy="3362325"/>
            <a:chOff x="855402" y="2685158"/>
            <a:chExt cx="2574247" cy="1005041"/>
          </a:xfrm>
        </p:grpSpPr>
        <p:sp>
          <p:nvSpPr>
            <p:cNvPr id="8" name="Rectangle 17"/>
            <p:cNvSpPr/>
            <p:nvPr/>
          </p:nvSpPr>
          <p:spPr>
            <a:xfrm>
              <a:off x="855402" y="2685158"/>
              <a:ext cx="2574247" cy="51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b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300" b="1" dirty="0">
                  <a:solidFill>
                    <a:schemeClr val="tx1"/>
                  </a:solidFill>
                  <a:latin typeface="Calibri"/>
                  <a:ea typeface="Roboto"/>
                  <a:cs typeface="Calibri"/>
                </a:rPr>
                <a:t>MMF Engenho do Mato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00" b="1" dirty="0">
                <a:solidFill>
                  <a:schemeClr val="tx1"/>
                </a:solidFill>
                <a:latin typeface="Calibri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9" name="Rectangle 18"/>
            <p:cNvSpPr/>
            <p:nvPr/>
          </p:nvSpPr>
          <p:spPr>
            <a:xfrm>
              <a:off x="855402" y="3253377"/>
              <a:ext cx="2574247" cy="4368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Reinaugurado em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15 de maio de 2024.</a:t>
              </a:r>
              <a:endParaRPr lang="en-US" sz="1600" dirty="0">
                <a:solidFill>
                  <a:schemeClr val="tx1"/>
                </a:solidFill>
                <a:latin typeface="Calibri"/>
                <a:ea typeface="Roboto Light" panose="02000000000000000000" pitchFamily="2" charset="0"/>
                <a:cs typeface="Calibri"/>
              </a:endParaRPr>
            </a:p>
          </p:txBody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3B96B846-6C01-F124-7176-D23C618B6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5" y="1435014"/>
            <a:ext cx="3546852" cy="2360360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5" y="4026076"/>
            <a:ext cx="3542302" cy="2351421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3B96B846-6C01-F124-7176-D23C618B6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02" y="1432910"/>
            <a:ext cx="3546852" cy="2364568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02" y="4021019"/>
            <a:ext cx="3542302" cy="2361534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sp>
        <p:nvSpPr>
          <p:cNvPr id="37" name="Retângulo 36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7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28889126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2992891" y="2205864"/>
            <a:ext cx="3066978" cy="364966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716992" y="2371725"/>
            <a:ext cx="2254615" cy="3362325"/>
            <a:chOff x="855402" y="2685158"/>
            <a:chExt cx="2574247" cy="1005041"/>
          </a:xfrm>
        </p:grpSpPr>
        <p:sp>
          <p:nvSpPr>
            <p:cNvPr id="8" name="Rectangle 17"/>
            <p:cNvSpPr/>
            <p:nvPr/>
          </p:nvSpPr>
          <p:spPr>
            <a:xfrm>
              <a:off x="855402" y="2685158"/>
              <a:ext cx="2574247" cy="51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b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300" b="1" dirty="0">
                  <a:solidFill>
                    <a:schemeClr val="tx1"/>
                  </a:solidFill>
                  <a:latin typeface="Calibri"/>
                  <a:ea typeface="Roboto"/>
                  <a:cs typeface="Calibri"/>
                </a:rPr>
                <a:t>MMF Ilha da Conceição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00" b="1" dirty="0">
                <a:solidFill>
                  <a:schemeClr val="tx1"/>
                </a:solidFill>
                <a:latin typeface="Calibri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9" name="Rectangle 18"/>
            <p:cNvSpPr/>
            <p:nvPr/>
          </p:nvSpPr>
          <p:spPr>
            <a:xfrm>
              <a:off x="855402" y="3253377"/>
              <a:ext cx="2574247" cy="4368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Reinaugurado em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26 de junho de 2024.</a:t>
              </a:r>
              <a:endParaRPr lang="en-US" sz="1600" dirty="0">
                <a:solidFill>
                  <a:schemeClr val="tx1"/>
                </a:solidFill>
                <a:latin typeface="Calibri"/>
                <a:ea typeface="Roboto Light" panose="02000000000000000000" pitchFamily="2" charset="0"/>
                <a:cs typeface="Calibri"/>
              </a:endParaRPr>
            </a:p>
          </p:txBody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3B96B846-6C01-F124-7176-D23C618B6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1" y="1435014"/>
            <a:ext cx="3540540" cy="2360360"/>
          </a:xfrm>
          <a:prstGeom prst="rect">
            <a:avLst/>
          </a:prstGeom>
          <a:ln w="22225">
            <a:solidFill>
              <a:srgbClr val="F18C41"/>
            </a:solidFill>
            <a:miter lim="800000"/>
            <a:headEnd/>
            <a:tailEnd/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0" y="4026076"/>
            <a:ext cx="3527131" cy="2351421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sp>
        <p:nvSpPr>
          <p:cNvPr id="37" name="Retângulo 36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25" name="Rectangle 12"/>
          <p:cNvSpPr/>
          <p:nvPr/>
        </p:nvSpPr>
        <p:spPr>
          <a:xfrm>
            <a:off x="9019679" y="2084388"/>
            <a:ext cx="3066978" cy="364966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6" name="Group 16"/>
          <p:cNvGrpSpPr>
            <a:grpSpLocks/>
          </p:cNvGrpSpPr>
          <p:nvPr/>
        </p:nvGrpSpPr>
        <p:grpSpPr bwMode="auto">
          <a:xfrm>
            <a:off x="9691804" y="2470935"/>
            <a:ext cx="2254615" cy="3141638"/>
            <a:chOff x="855402" y="2751124"/>
            <a:chExt cx="2574247" cy="939075"/>
          </a:xfrm>
        </p:grpSpPr>
        <p:sp>
          <p:nvSpPr>
            <p:cNvPr id="27" name="Rectangle 17"/>
            <p:cNvSpPr/>
            <p:nvPr/>
          </p:nvSpPr>
          <p:spPr>
            <a:xfrm>
              <a:off x="855402" y="2751124"/>
              <a:ext cx="2574247" cy="4526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b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300" b="1" dirty="0">
                  <a:solidFill>
                    <a:schemeClr val="tx1"/>
                  </a:solidFill>
                  <a:latin typeface="Calibri"/>
                  <a:ea typeface="Roboto"/>
                  <a:cs typeface="Calibri"/>
                </a:rPr>
                <a:t>MMF Vila Ipiranga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00" b="1" dirty="0">
                <a:solidFill>
                  <a:schemeClr val="tx1"/>
                </a:solidFill>
                <a:latin typeface="Calibri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28" name="Rectangle 18"/>
            <p:cNvSpPr/>
            <p:nvPr/>
          </p:nvSpPr>
          <p:spPr>
            <a:xfrm>
              <a:off x="855403" y="3253377"/>
              <a:ext cx="2368264" cy="4368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Reinaugurado em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10 de agosto de 2024.</a:t>
              </a:r>
              <a:endParaRPr lang="en-US" sz="1600" dirty="0">
                <a:solidFill>
                  <a:schemeClr val="tx1"/>
                </a:solidFill>
                <a:latin typeface="Calibri"/>
                <a:ea typeface="Roboto Light" panose="02000000000000000000" pitchFamily="2" charset="0"/>
                <a:cs typeface="Calibri"/>
              </a:endParaRPr>
            </a:p>
          </p:txBody>
        </p:sp>
      </p:grpSp>
      <p:pic>
        <p:nvPicPr>
          <p:cNvPr id="29" name="Imagem 28">
            <a:extLst>
              <a:ext uri="{FF2B5EF4-FFF2-40B4-BE49-F238E27FC236}">
                <a16:creationId xmlns:a16="http://schemas.microsoft.com/office/drawing/2014/main" id="{3B96B846-6C01-F124-7176-D23C618B6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5" b="35661"/>
          <a:stretch/>
        </p:blipFill>
        <p:spPr>
          <a:xfrm>
            <a:off x="6149502" y="1435014"/>
            <a:ext cx="3565822" cy="2422817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8"/>
          <a:stretch/>
        </p:blipFill>
        <p:spPr>
          <a:xfrm>
            <a:off x="6149502" y="4026076"/>
            <a:ext cx="3542301" cy="2318033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sp>
        <p:nvSpPr>
          <p:cNvPr id="31" name="Título 2"/>
          <p:cNvSpPr>
            <a:spLocks noGrp="1"/>
          </p:cNvSpPr>
          <p:nvPr>
            <p:ph type="title"/>
          </p:nvPr>
        </p:nvSpPr>
        <p:spPr>
          <a:xfrm>
            <a:off x="1086416" y="429658"/>
            <a:ext cx="10022186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Principais realizações</a:t>
            </a:r>
          </a:p>
        </p:txBody>
      </p:sp>
      <p:sp>
        <p:nvSpPr>
          <p:cNvPr id="19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947146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2"/>
          <p:cNvSpPr/>
          <p:nvPr/>
        </p:nvSpPr>
        <p:spPr>
          <a:xfrm>
            <a:off x="9019679" y="2205864"/>
            <a:ext cx="3066978" cy="364966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41" name="Group 16"/>
          <p:cNvGrpSpPr>
            <a:grpSpLocks/>
          </p:cNvGrpSpPr>
          <p:nvPr/>
        </p:nvGrpSpPr>
        <p:grpSpPr bwMode="auto">
          <a:xfrm>
            <a:off x="9691804" y="2592411"/>
            <a:ext cx="2254615" cy="3141638"/>
            <a:chOff x="855402" y="2751124"/>
            <a:chExt cx="2574247" cy="939075"/>
          </a:xfrm>
        </p:grpSpPr>
        <p:sp>
          <p:nvSpPr>
            <p:cNvPr id="42" name="Rectangle 17"/>
            <p:cNvSpPr/>
            <p:nvPr/>
          </p:nvSpPr>
          <p:spPr>
            <a:xfrm>
              <a:off x="855402" y="2751124"/>
              <a:ext cx="2574247" cy="4526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b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300" b="1" dirty="0">
                  <a:solidFill>
                    <a:schemeClr val="tx1"/>
                  </a:solidFill>
                  <a:latin typeface="Calibri"/>
                  <a:ea typeface="Roboto"/>
                  <a:cs typeface="Calibri"/>
                </a:rPr>
                <a:t>Reforma da agência transfusional e do CTI no HMCT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300" b="1" dirty="0">
                  <a:solidFill>
                    <a:schemeClr val="tx1"/>
                  </a:solidFill>
                  <a:latin typeface="Calibri"/>
                  <a:ea typeface="Roboto" panose="02000000000000000000" pitchFamily="2" charset="0"/>
                  <a:cs typeface="Calibri"/>
                </a:rPr>
                <a:t>(+ 10 leitos CTI)</a:t>
              </a:r>
              <a:endParaRPr lang="en-US" sz="2300" b="1" dirty="0">
                <a:solidFill>
                  <a:schemeClr val="tx1"/>
                </a:solidFill>
                <a:latin typeface="Calibri"/>
                <a:ea typeface="Roboto"/>
                <a:cs typeface="Calibri"/>
              </a:endParaRPr>
            </a:p>
          </p:txBody>
        </p:sp>
        <p:sp>
          <p:nvSpPr>
            <p:cNvPr id="43" name="Rectangle 18"/>
            <p:cNvSpPr/>
            <p:nvPr/>
          </p:nvSpPr>
          <p:spPr>
            <a:xfrm>
              <a:off x="855403" y="3253377"/>
              <a:ext cx="2368264" cy="4368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Unidade entregue em 1º de julho de 2024.</a:t>
              </a:r>
              <a:endParaRPr lang="en-US" sz="1600" dirty="0">
                <a:solidFill>
                  <a:schemeClr val="tx1"/>
                </a:solidFill>
                <a:latin typeface="Calibri"/>
                <a:ea typeface="Roboto Light" panose="02000000000000000000" pitchFamily="2" charset="0"/>
                <a:cs typeface="Calibri"/>
              </a:endParaRPr>
            </a:p>
          </p:txBody>
        </p:sp>
      </p:grpSp>
      <p:pic>
        <p:nvPicPr>
          <p:cNvPr id="35" name="Imagem 34">
            <a:extLst>
              <a:ext uri="{FF2B5EF4-FFF2-40B4-BE49-F238E27FC236}">
                <a16:creationId xmlns:a16="http://schemas.microsoft.com/office/drawing/2014/main" id="{3B96B846-6C01-F124-7176-D23C618B6F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/>
          <a:stretch/>
        </p:blipFill>
        <p:spPr>
          <a:xfrm>
            <a:off x="6149502" y="1598141"/>
            <a:ext cx="3546852" cy="2077824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02" y="4104656"/>
            <a:ext cx="3542302" cy="2194259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sp>
        <p:nvSpPr>
          <p:cNvPr id="37" name="Retângulo 36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21" name="Rectangle 12"/>
          <p:cNvSpPr/>
          <p:nvPr/>
        </p:nvSpPr>
        <p:spPr>
          <a:xfrm>
            <a:off x="2984123" y="2122226"/>
            <a:ext cx="3066978" cy="364966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3656248" y="2508773"/>
            <a:ext cx="2254615" cy="3141638"/>
            <a:chOff x="855402" y="2751124"/>
            <a:chExt cx="2574247" cy="939075"/>
          </a:xfrm>
        </p:grpSpPr>
        <p:sp>
          <p:nvSpPr>
            <p:cNvPr id="29" name="Rectangle 17"/>
            <p:cNvSpPr/>
            <p:nvPr/>
          </p:nvSpPr>
          <p:spPr>
            <a:xfrm>
              <a:off x="855402" y="2751124"/>
              <a:ext cx="2574247" cy="4526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b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300" b="1" dirty="0">
                  <a:solidFill>
                    <a:schemeClr val="tx1"/>
                  </a:solidFill>
                  <a:latin typeface="Calibri"/>
                  <a:ea typeface="Roboto"/>
                  <a:cs typeface="Calibri"/>
                </a:rPr>
                <a:t>UBS Morro do Estado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300" b="1" dirty="0">
                <a:solidFill>
                  <a:schemeClr val="tx1"/>
                </a:solidFill>
                <a:latin typeface="Calibri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30" name="Rectangle 18"/>
            <p:cNvSpPr/>
            <p:nvPr/>
          </p:nvSpPr>
          <p:spPr>
            <a:xfrm>
              <a:off x="855403" y="3253377"/>
              <a:ext cx="2368264" cy="4368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Reinaugurada em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15 de agosto de 2024.</a:t>
              </a:r>
              <a:endParaRPr lang="en-US" sz="1600" dirty="0">
                <a:solidFill>
                  <a:schemeClr val="tx1"/>
                </a:solidFill>
                <a:latin typeface="Calibri"/>
                <a:ea typeface="Roboto Light" panose="02000000000000000000" pitchFamily="2" charset="0"/>
                <a:cs typeface="Calibri"/>
              </a:endParaRPr>
            </a:p>
          </p:txBody>
        </p:sp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3B96B846-6C01-F124-7176-D23C618B6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5"/>
          <a:stretch/>
        </p:blipFill>
        <p:spPr>
          <a:xfrm>
            <a:off x="335929" y="1638044"/>
            <a:ext cx="3123524" cy="1975622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1" y="4068577"/>
            <a:ext cx="3148712" cy="2099141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sp>
        <p:nvSpPr>
          <p:cNvPr id="34" name="Título 2"/>
          <p:cNvSpPr>
            <a:spLocks noGrp="1"/>
          </p:cNvSpPr>
          <p:nvPr>
            <p:ph type="title"/>
          </p:nvPr>
        </p:nvSpPr>
        <p:spPr>
          <a:xfrm>
            <a:off x="1086416" y="429658"/>
            <a:ext cx="10022186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Principais realizações</a:t>
            </a:r>
          </a:p>
        </p:txBody>
      </p:sp>
      <p:sp>
        <p:nvSpPr>
          <p:cNvPr id="23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300553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1086416" y="429658"/>
            <a:ext cx="7260879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Especializada Ambulatorial</a:t>
            </a:r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491734" y="6048998"/>
            <a:ext cx="109939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Calibri" panose="020F0502020204030204" pitchFamily="34" charset="0"/>
              </a:rPr>
              <a:t>Fonte: Ministério da Saúde - Sistema de Informações Ambulatoriais do SUS - SIA/SUS. Dados estimados para agosto de 2024. Acesso em: 13 de setembro de 2024. Obs.: Outros procedimentos correspondem a Ações de promoção e prevenção em saúde; Órteses, próteses e materiais especiais; Procedimentos cirúrgicos; Transplantes de órgãos, tecidos e células.</a:t>
            </a:r>
          </a:p>
        </p:txBody>
      </p:sp>
      <p:sp>
        <p:nvSpPr>
          <p:cNvPr id="7" name="CaixaDeTexto 20"/>
          <p:cNvSpPr txBox="1">
            <a:spLocks noChangeArrowheads="1"/>
          </p:cNvSpPr>
          <p:nvPr/>
        </p:nvSpPr>
        <p:spPr bwMode="auto">
          <a:xfrm>
            <a:off x="11757197" y="6553276"/>
            <a:ext cx="352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6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3014254"/>
              </p:ext>
            </p:extLst>
          </p:nvPr>
        </p:nvGraphicFramePr>
        <p:xfrm>
          <a:off x="461963" y="1186003"/>
          <a:ext cx="8220310" cy="4789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142011"/>
              </p:ext>
            </p:extLst>
          </p:nvPr>
        </p:nvGraphicFramePr>
        <p:xfrm>
          <a:off x="8347294" y="199176"/>
          <a:ext cx="3520800" cy="289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18683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/>
        </p:nvSpPr>
        <p:spPr>
          <a:xfrm>
            <a:off x="8964499" y="2242078"/>
            <a:ext cx="3112822" cy="3649662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Rectangle 17"/>
          <p:cNvSpPr/>
          <p:nvPr/>
        </p:nvSpPr>
        <p:spPr bwMode="auto">
          <a:xfrm>
            <a:off x="9655543" y="3535798"/>
            <a:ext cx="2388723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b"/>
          <a:lstStyle/>
          <a:p>
            <a:pPr algn="ctr">
              <a:defRPr/>
            </a:pPr>
            <a:r>
              <a:rPr lang="pt-BR" sz="2300" b="1" dirty="0">
                <a:solidFill>
                  <a:schemeClr val="tx1"/>
                </a:solidFill>
                <a:latin typeface="Calibri"/>
                <a:ea typeface="Roboto"/>
                <a:cs typeface="Calibri"/>
              </a:rPr>
              <a:t>Início da expansão de 20 leitos e da implantação da Atenção Domiciliar no HMOGC </a:t>
            </a:r>
          </a:p>
          <a:p>
            <a:pPr algn="ctr">
              <a:defRPr/>
            </a:pPr>
            <a:r>
              <a:rPr lang="pt-BR" sz="2300" dirty="0">
                <a:solidFill>
                  <a:schemeClr val="tx1"/>
                </a:solidFill>
                <a:latin typeface="Calibri"/>
                <a:ea typeface="Roboto"/>
                <a:cs typeface="Calibri"/>
              </a:rPr>
              <a:t>(em curso).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B96B846-6C01-F124-7176-D23C618B6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18" y="1441760"/>
            <a:ext cx="3526870" cy="2367574"/>
          </a:xfrm>
          <a:prstGeom prst="rect">
            <a:avLst/>
          </a:prstGeom>
          <a:ln w="22225">
            <a:solidFill>
              <a:srgbClr val="F18C41"/>
            </a:solidFill>
            <a:miter lim="800000"/>
            <a:headEnd/>
            <a:tailEnd/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38" y="4119544"/>
            <a:ext cx="3531150" cy="2226586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sp>
        <p:nvSpPr>
          <p:cNvPr id="37" name="Retângulo 36"/>
          <p:cNvSpPr/>
          <p:nvPr/>
        </p:nvSpPr>
        <p:spPr>
          <a:xfrm>
            <a:off x="11943214" y="3280548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2" name="Rectangle 12"/>
          <p:cNvSpPr/>
          <p:nvPr/>
        </p:nvSpPr>
        <p:spPr>
          <a:xfrm>
            <a:off x="2992890" y="2242078"/>
            <a:ext cx="2963867" cy="3613448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3650881" y="2181497"/>
            <a:ext cx="2239765" cy="3628476"/>
            <a:chOff x="779919" y="2628297"/>
            <a:chExt cx="2557292" cy="1084597"/>
          </a:xfrm>
        </p:grpSpPr>
        <p:sp>
          <p:nvSpPr>
            <p:cNvPr id="14" name="Rectangle 17"/>
            <p:cNvSpPr/>
            <p:nvPr/>
          </p:nvSpPr>
          <p:spPr>
            <a:xfrm>
              <a:off x="817660" y="2628297"/>
              <a:ext cx="2481807" cy="51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b"/>
            <a:lstStyle/>
            <a:p>
              <a:pPr algn="ctr">
                <a:defRPr/>
              </a:pPr>
              <a:r>
                <a:rPr lang="pt-BR" sz="2300" b="1" dirty="0">
                  <a:solidFill>
                    <a:schemeClr val="tx1"/>
                  </a:solidFill>
                  <a:latin typeface="Calibri"/>
                  <a:ea typeface="Roboto"/>
                  <a:cs typeface="Calibri"/>
                </a:rPr>
                <a:t>Unidade de Urgência Mário Monteiro (UMAM)</a:t>
              </a:r>
              <a:endParaRPr lang="en-US" sz="2300" b="1" dirty="0">
                <a:solidFill>
                  <a:schemeClr val="tx1"/>
                </a:solidFill>
                <a:latin typeface="Calibri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5" name="Rectangle 18"/>
            <p:cNvSpPr/>
            <p:nvPr/>
          </p:nvSpPr>
          <p:spPr>
            <a:xfrm>
              <a:off x="779919" y="3276072"/>
              <a:ext cx="2557292" cy="4368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Unidade reformada entregue em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1"/>
                  </a:solidFill>
                  <a:latin typeface="Calibri"/>
                  <a:cs typeface="Calibri"/>
                </a:rPr>
                <a:t>22 de junho de 2024.</a:t>
              </a:r>
              <a:endParaRPr lang="en-US" sz="1600" dirty="0">
                <a:solidFill>
                  <a:schemeClr val="tx1"/>
                </a:solidFill>
                <a:latin typeface="Calibri"/>
                <a:ea typeface="Roboto Light" panose="02000000000000000000" pitchFamily="2" charset="0"/>
                <a:cs typeface="Calibri"/>
              </a:endParaRPr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3B96B846-6C01-F124-7176-D23C618B6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8"/>
          <a:stretch/>
        </p:blipFill>
        <p:spPr>
          <a:xfrm>
            <a:off x="124011" y="1378192"/>
            <a:ext cx="3526870" cy="2422283"/>
          </a:xfrm>
          <a:prstGeom prst="rect">
            <a:avLst/>
          </a:prstGeom>
          <a:ln w="22225">
            <a:solidFill>
              <a:srgbClr val="F18C41"/>
            </a:solidFill>
            <a:miter lim="800000"/>
            <a:headEnd/>
            <a:tailEnd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8" b="31394"/>
          <a:stretch/>
        </p:blipFill>
        <p:spPr>
          <a:xfrm>
            <a:off x="119731" y="4021020"/>
            <a:ext cx="3531150" cy="2351206"/>
          </a:xfrm>
          <a:prstGeom prst="rect">
            <a:avLst/>
          </a:prstGeom>
          <a:noFill/>
          <a:ln w="22225">
            <a:solidFill>
              <a:srgbClr val="F18C41"/>
            </a:solidFill>
            <a:miter lim="800000"/>
            <a:headEnd/>
            <a:tailEnd/>
          </a:ln>
        </p:spPr>
      </p:pic>
      <p:sp>
        <p:nvSpPr>
          <p:cNvPr id="20" name="Título 2"/>
          <p:cNvSpPr>
            <a:spLocks noGrp="1"/>
          </p:cNvSpPr>
          <p:nvPr>
            <p:ph type="title"/>
          </p:nvPr>
        </p:nvSpPr>
        <p:spPr>
          <a:xfrm>
            <a:off x="1086416" y="429658"/>
            <a:ext cx="10022186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Principais realizações</a:t>
            </a:r>
          </a:p>
        </p:txBody>
      </p:sp>
      <p:sp>
        <p:nvSpPr>
          <p:cNvPr id="19" name="CaixaDeTexto 20"/>
          <p:cNvSpPr txBox="1">
            <a:spLocks noChangeArrowheads="1"/>
          </p:cNvSpPr>
          <p:nvPr/>
        </p:nvSpPr>
        <p:spPr bwMode="auto">
          <a:xfrm>
            <a:off x="11678971" y="6553276"/>
            <a:ext cx="430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3179857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m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632" y="2675776"/>
            <a:ext cx="3694365" cy="2065173"/>
          </a:xfrm>
          <a:prstGeom prst="rect">
            <a:avLst/>
          </a:prstGeom>
        </p:spPr>
      </p:pic>
      <p:pic>
        <p:nvPicPr>
          <p:cNvPr id="62" name="Imagem 61"/>
          <p:cNvPicPr>
            <a:picLocks noChangeAspect="1"/>
          </p:cNvPicPr>
          <p:nvPr/>
        </p:nvPicPr>
        <p:blipFill rotWithShape="1">
          <a:blip r:embed="rId3"/>
          <a:srcRect t="13858"/>
          <a:stretch/>
        </p:blipFill>
        <p:spPr>
          <a:xfrm>
            <a:off x="8501063" y="4810897"/>
            <a:ext cx="3690935" cy="2119637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 rotWithShape="1">
          <a:blip r:embed="rId4"/>
          <a:srcRect t="25394"/>
          <a:stretch/>
        </p:blipFill>
        <p:spPr>
          <a:xfrm>
            <a:off x="-1627" y="2555121"/>
            <a:ext cx="4087595" cy="2275946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085968" cy="2555121"/>
          </a:xfrm>
          <a:prstGeom prst="rect">
            <a:avLst/>
          </a:prstGeom>
        </p:spPr>
      </p:pic>
      <p:sp>
        <p:nvSpPr>
          <p:cNvPr id="11" name="Retângulo 1"/>
          <p:cNvSpPr>
            <a:spLocks noChangeArrowheads="1"/>
          </p:cNvSpPr>
          <p:nvPr/>
        </p:nvSpPr>
        <p:spPr bwMode="auto">
          <a:xfrm>
            <a:off x="5976938" y="3244850"/>
            <a:ext cx="238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800" dirty="0"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12" name="Retângulo 2"/>
          <p:cNvSpPr>
            <a:spLocks noChangeArrowheads="1"/>
          </p:cNvSpPr>
          <p:nvPr/>
        </p:nvSpPr>
        <p:spPr bwMode="auto">
          <a:xfrm>
            <a:off x="5976938" y="3244850"/>
            <a:ext cx="238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800" dirty="0"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938" y="4199175"/>
            <a:ext cx="4078030" cy="646331"/>
          </a:xfrm>
          <a:prstGeom prst="rect">
            <a:avLst/>
          </a:prstGeom>
          <a:solidFill>
            <a:schemeClr val="accent6">
              <a:lumMod val="75000"/>
              <a:alpha val="8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Profissionais da Saúde participam de Workshop de Inovação e Design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4074544" y="6284203"/>
            <a:ext cx="4424520" cy="646331"/>
          </a:xfrm>
          <a:prstGeom prst="rect">
            <a:avLst/>
          </a:prstGeom>
          <a:solidFill>
            <a:srgbClr val="4F74D1">
              <a:alpha val="87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Hospital Municipal Oceânico Dr. Gilson Cantarino ganha mais 20 leitos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0" y="1923229"/>
            <a:ext cx="4085968" cy="646331"/>
          </a:xfrm>
          <a:prstGeom prst="rect">
            <a:avLst/>
          </a:prstGeom>
          <a:solidFill>
            <a:srgbClr val="92D050">
              <a:alpha val="87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Vacinação contra a gripe é liberada para todas as idades em Niterói</a:t>
            </a: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6"/>
          <a:srcRect b="15632"/>
          <a:stretch/>
        </p:blipFill>
        <p:spPr>
          <a:xfrm>
            <a:off x="-6908" y="4845506"/>
            <a:ext cx="4082824" cy="2085028"/>
          </a:xfrm>
          <a:prstGeom prst="rect">
            <a:avLst/>
          </a:prstGeom>
        </p:spPr>
      </p:pic>
      <p:sp>
        <p:nvSpPr>
          <p:cNvPr id="52" name="CaixaDeTexto 51"/>
          <p:cNvSpPr txBox="1"/>
          <p:nvPr/>
        </p:nvSpPr>
        <p:spPr>
          <a:xfrm>
            <a:off x="-10497" y="6284203"/>
            <a:ext cx="4078030" cy="646331"/>
          </a:xfrm>
          <a:prstGeom prst="rect">
            <a:avLst/>
          </a:prstGeom>
          <a:solidFill>
            <a:schemeClr val="accent5">
              <a:lumMod val="75000"/>
              <a:alpha val="8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Niterói abre Processo Seletivo para contratação temporária de médicos</a:t>
            </a:r>
          </a:p>
        </p:txBody>
      </p:sp>
      <p:pic>
        <p:nvPicPr>
          <p:cNvPr id="53" name="Imagem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2782" y="0"/>
            <a:ext cx="4418282" cy="2773003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4082782" y="2777484"/>
            <a:ext cx="4418281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8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Hospital Getulinho faz mutirão para realização de cirurgia plástica reparadora</a:t>
            </a:r>
          </a:p>
        </p:txBody>
      </p:sp>
      <p:pic>
        <p:nvPicPr>
          <p:cNvPr id="55" name="Imagem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4511" y="3427334"/>
            <a:ext cx="4423124" cy="2870935"/>
          </a:xfrm>
          <a:prstGeom prst="rect">
            <a:avLst/>
          </a:prstGeom>
        </p:spPr>
      </p:pic>
      <p:pic>
        <p:nvPicPr>
          <p:cNvPr id="56" name="Imagem 55"/>
          <p:cNvPicPr>
            <a:picLocks noChangeAspect="1"/>
          </p:cNvPicPr>
          <p:nvPr/>
        </p:nvPicPr>
        <p:blipFill rotWithShape="1">
          <a:blip r:embed="rId9"/>
          <a:srcRect t="3516"/>
          <a:stretch/>
        </p:blipFill>
        <p:spPr>
          <a:xfrm>
            <a:off x="8497635" y="2407"/>
            <a:ext cx="3694365" cy="2673369"/>
          </a:xfrm>
          <a:prstGeom prst="rect">
            <a:avLst/>
          </a:prstGeom>
        </p:spPr>
      </p:pic>
      <p:sp>
        <p:nvSpPr>
          <p:cNvPr id="57" name="CaixaDeTexto 56"/>
          <p:cNvSpPr txBox="1"/>
          <p:nvPr/>
        </p:nvSpPr>
        <p:spPr>
          <a:xfrm>
            <a:off x="8497634" y="2033670"/>
            <a:ext cx="3694365" cy="646331"/>
          </a:xfrm>
          <a:prstGeom prst="rect">
            <a:avLst/>
          </a:prstGeom>
          <a:solidFill>
            <a:schemeClr val="accent3">
              <a:alpha val="8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Samu capacita funcionários dos restaurantes populares de Niterói 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8497634" y="4195889"/>
            <a:ext cx="3694365" cy="646331"/>
          </a:xfrm>
          <a:prstGeom prst="rect">
            <a:avLst/>
          </a:prstGeom>
          <a:solidFill>
            <a:schemeClr val="accent6">
              <a:lumMod val="75000"/>
              <a:alpha val="8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Escola da Família participa de Fórum Nacional de Segurança Pública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8497633" y="6291236"/>
            <a:ext cx="3694365" cy="646331"/>
          </a:xfrm>
          <a:prstGeom prst="rect">
            <a:avLst/>
          </a:prstGeom>
          <a:solidFill>
            <a:schemeClr val="accent1">
              <a:lumMod val="60000"/>
              <a:lumOff val="40000"/>
              <a:alpha val="87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Saúde de Niterói lança ferramentas on-line Aqui tem Saúde e TabNit</a:t>
            </a:r>
          </a:p>
        </p:txBody>
      </p:sp>
    </p:spTree>
    <p:extLst>
      <p:ext uri="{BB962C8B-B14F-4D97-AF65-F5344CB8AC3E}">
        <p14:creationId xmlns:p14="http://schemas.microsoft.com/office/powerpoint/2010/main" val="16831729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1390563" y="117970"/>
            <a:ext cx="9705158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Anamaria Carvalho Schneider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Secretária Municipal de Saúde e Presidente da Fundação Municipal de Saúde </a:t>
            </a:r>
            <a:b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Maria Célia Vasconcellos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Vice-presidente de Atenção Coletiva, Ambulatorial e da Família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Ramón Sanchez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Vice-presidente de Atenção Hospitalar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Pedro Gilberto Alves de Lima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Diretor-geral da Fundação Estatal de Saúde de Niterói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Rogério Tavares Dias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Superintendente Financeiro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b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Cássia Juliana Cattai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Superintendente de Controle, Avaliação e Auditoria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Lúcia de Souza Alves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Subsecretária de Planejamento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pt-B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500" dirty="0">
                <a:latin typeface="Calibri" panose="020F0502020204030204" pitchFamily="34" charset="0"/>
                <a:cs typeface="Calibri" panose="020F0502020204030204" pitchFamily="34" charset="0"/>
              </a:rPr>
              <a:t>Contato: planejamento@saude.niteroi.rj.gov.br</a:t>
            </a:r>
            <a:endParaRPr lang="pt-BR" sz="1500" dirty="0">
              <a:latin typeface="Roboto Light"/>
              <a:cs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391" y="5407113"/>
            <a:ext cx="4711502" cy="13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38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1104524" y="429658"/>
            <a:ext cx="10013132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Especializada Ambulatorial</a:t>
            </a:r>
          </a:p>
        </p:txBody>
      </p:sp>
      <p:sp>
        <p:nvSpPr>
          <p:cNvPr id="6" name="CaixaDeTexto 20"/>
          <p:cNvSpPr txBox="1">
            <a:spLocks noChangeArrowheads="1"/>
          </p:cNvSpPr>
          <p:nvPr/>
        </p:nvSpPr>
        <p:spPr bwMode="auto">
          <a:xfrm>
            <a:off x="11715185" y="6553276"/>
            <a:ext cx="3944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7</a:t>
            </a:r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auto">
          <a:xfrm>
            <a:off x="567350" y="5960981"/>
            <a:ext cx="108918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Roboto Light"/>
              </a:rPr>
              <a:t>Fonte: Tabnet da SES RJ - Sistema de Informações Ambulatoriais do SUS - SIA/SUS. Dados estimados para agosto de 2024. Acesso em: 13 de setembro de 2024. Obs.: Outros estabelecimentos correspondem a Central De Regulação Médica das Urgências, Unidade móvel de nível pré-hosp.-urgência/emergência e Tipo de Estabelecimento não informado.</a:t>
            </a:r>
          </a:p>
        </p:txBody>
      </p:sp>
      <p:graphicFrame>
        <p:nvGraphicFramePr>
          <p:cNvPr id="7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933798"/>
              </p:ext>
            </p:extLst>
          </p:nvPr>
        </p:nvGraphicFramePr>
        <p:xfrm>
          <a:off x="838200" y="1090670"/>
          <a:ext cx="10786450" cy="4870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7975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to 13"/>
          <p:cNvCxnSpPr>
            <a:cxnSpLocks/>
          </p:cNvCxnSpPr>
          <p:nvPr/>
        </p:nvCxnSpPr>
        <p:spPr>
          <a:xfrm flipV="1">
            <a:off x="2698729" y="2360645"/>
            <a:ext cx="4009981" cy="1859663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>
            <a:cxnSpLocks/>
          </p:cNvCxnSpPr>
          <p:nvPr/>
        </p:nvCxnSpPr>
        <p:spPr>
          <a:xfrm flipV="1">
            <a:off x="3201146" y="5719665"/>
            <a:ext cx="4198030" cy="178719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1095470" y="429658"/>
            <a:ext cx="10013132" cy="661012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Especializada Ambulatorial</a:t>
            </a:r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179333" y="6197458"/>
            <a:ext cx="108918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Roboto Light"/>
              </a:rPr>
              <a:t>Fonte: Tabnet da SES RJ - Sistema de Informações Ambulatoriais do SUS - SIA/SUS. Dados estimados para agosto de 2024. Acesso em: 13 de setembro de 2024.</a:t>
            </a:r>
          </a:p>
        </p:txBody>
      </p:sp>
      <p:graphicFrame>
        <p:nvGraphicFramePr>
          <p:cNvPr id="13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914642"/>
              </p:ext>
            </p:extLst>
          </p:nvPr>
        </p:nvGraphicFramePr>
        <p:xfrm>
          <a:off x="2545330" y="1090670"/>
          <a:ext cx="8798173" cy="5086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Espaço Reservado para Conteú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171045"/>
              </p:ext>
            </p:extLst>
          </p:nvPr>
        </p:nvGraphicFramePr>
        <p:xfrm>
          <a:off x="1261814" y="3687746"/>
          <a:ext cx="2461846" cy="303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20"/>
          <p:cNvSpPr txBox="1">
            <a:spLocks noChangeArrowheads="1"/>
          </p:cNvSpPr>
          <p:nvPr/>
        </p:nvSpPr>
        <p:spPr bwMode="auto">
          <a:xfrm>
            <a:off x="11715185" y="6553276"/>
            <a:ext cx="3944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6750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13576" y="429658"/>
            <a:ext cx="9995026" cy="661012"/>
          </a:xfrm>
        </p:spPr>
        <p:txBody>
          <a:bodyPr/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Atenção Especializada Ambulatorial</a:t>
            </a: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ector reto 9"/>
          <p:cNvCxnSpPr/>
          <p:nvPr/>
        </p:nvCxnSpPr>
        <p:spPr>
          <a:xfrm flipV="1">
            <a:off x="5441133" y="2954216"/>
            <a:ext cx="4948863" cy="293959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6781039"/>
              </p:ext>
            </p:extLst>
          </p:nvPr>
        </p:nvGraphicFramePr>
        <p:xfrm>
          <a:off x="-437499" y="1090670"/>
          <a:ext cx="9651838" cy="607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5" name="Conector reto 14"/>
          <p:cNvCxnSpPr/>
          <p:nvPr/>
        </p:nvCxnSpPr>
        <p:spPr>
          <a:xfrm flipV="1">
            <a:off x="4399984" y="2130253"/>
            <a:ext cx="4814354" cy="1156155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Espaço Reservado para Conteú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1503474"/>
              </p:ext>
            </p:extLst>
          </p:nvPr>
        </p:nvGraphicFramePr>
        <p:xfrm>
          <a:off x="8976528" y="458195"/>
          <a:ext cx="2461846" cy="303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aixaDeTexto 20"/>
          <p:cNvSpPr txBox="1">
            <a:spLocks noChangeArrowheads="1"/>
          </p:cNvSpPr>
          <p:nvPr/>
        </p:nvSpPr>
        <p:spPr bwMode="auto">
          <a:xfrm>
            <a:off x="11715185" y="6553276"/>
            <a:ext cx="3944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600" dirty="0">
                <a:latin typeface="Calibri" panose="020F0502020204030204" pitchFamily="34" charset="0"/>
                <a:ea typeface="Roboto Light"/>
                <a:cs typeface="Roboto Light"/>
              </a:rPr>
              <a:t>9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8CEF1F8-772E-6571-2B94-8377E3B17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333" y="6197458"/>
            <a:ext cx="108918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Thin"/>
                <a:ea typeface="Roboto Thin"/>
                <a:cs typeface="Roboto Thin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sz="1100" dirty="0">
                <a:solidFill>
                  <a:schemeClr val="bg1"/>
                </a:solidFill>
                <a:latin typeface="Calibri" panose="020F0502020204030204" pitchFamily="34" charset="0"/>
                <a:ea typeface="Roboto Light"/>
                <a:cs typeface="Roboto Light"/>
              </a:rPr>
              <a:t>Fonte: Tabnet da SES RJ - Sistema de Informações Ambulatoriais do SUS - SIA/SUS. Dados estimados para agosto de 2024. Acesso em: 13 de setembro de 2024.</a:t>
            </a:r>
          </a:p>
        </p:txBody>
      </p:sp>
    </p:spTree>
    <p:extLst>
      <p:ext uri="{BB962C8B-B14F-4D97-AF65-F5344CB8AC3E}">
        <p14:creationId xmlns:p14="http://schemas.microsoft.com/office/powerpoint/2010/main" val="1655535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txDef>
      <a:spPr/>
      <a:bodyPr anchor="t" anchorCtr="0">
        <a:normAutofit/>
      </a:bodyPr>
      <a:lstStyle>
        <a:defPPr algn="l">
          <a:defRPr dirty="0">
            <a:latin typeface="AmsiProCond-Light" panose="020B0A060202010101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resentação1" id="{2FBA9C4A-A0A3-481B-A29C-78D61312D3A3}" vid="{8642FAE4-56A5-4704-ACC4-0B80949DC2F1}"/>
    </a:ext>
  </a:extLst>
</a:theme>
</file>

<file path=ppt/theme/theme2.xml><?xml version="1.0" encoding="utf-8"?>
<a:theme xmlns:a="http://schemas.openxmlformats.org/drawingml/2006/main" name="1_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Í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txDef>
      <a:spPr/>
      <a:bodyPr anchor="t" anchorCtr="0">
        <a:normAutofit/>
      </a:bodyPr>
      <a:lstStyle>
        <a:defPPr algn="l">
          <a:defRPr dirty="0">
            <a:latin typeface="AmsiProCond-Light" panose="020B0A060202010101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resentação1" id="{2FBA9C4A-A0A3-481B-A29C-78D61312D3A3}" vid="{8642FAE4-56A5-4704-ACC4-0B80949DC2F1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SMS</Template>
  <TotalTime>35203</TotalTime>
  <Words>6175</Words>
  <Application>Microsoft Office PowerPoint</Application>
  <PresentationFormat>Widescreen</PresentationFormat>
  <Paragraphs>1371</Paragraphs>
  <Slides>62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62</vt:i4>
      </vt:variant>
    </vt:vector>
  </HeadingPairs>
  <TitlesOfParts>
    <vt:vector size="64" baseType="lpstr">
      <vt:lpstr>Íon</vt:lpstr>
      <vt:lpstr>1_Íon</vt:lpstr>
      <vt:lpstr>Apresentação do PowerPoint</vt:lpstr>
      <vt:lpstr>Principais tópicos</vt:lpstr>
      <vt:lpstr>Resultados Assistenciais</vt:lpstr>
      <vt:lpstr>Atenção Básica </vt:lpstr>
      <vt:lpstr>Testes rápidos na Atenção Básica </vt:lpstr>
      <vt:lpstr>Atenção Especializada Ambulatorial</vt:lpstr>
      <vt:lpstr>Atenção Especializada Ambulatorial</vt:lpstr>
      <vt:lpstr>Atenção Especializada Ambulatorial</vt:lpstr>
      <vt:lpstr>Atenção Especializada Ambulatorial</vt:lpstr>
      <vt:lpstr>Atenção Especializada Ambulatorial</vt:lpstr>
      <vt:lpstr>Atenção de Urgência e Emergência</vt:lpstr>
      <vt:lpstr>Atenção Especializada Hospitalar</vt:lpstr>
      <vt:lpstr>Atenção Especializada Hospitalar</vt:lpstr>
      <vt:lpstr>Atenção Especializada Hospitalar</vt:lpstr>
      <vt:lpstr>Atenção Especializada Hospitalar</vt:lpstr>
      <vt:lpstr>Atenção Especializada Hospitalar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Pactuação Interfederativa</vt:lpstr>
      <vt:lpstr>Pactuação Interfederativa</vt:lpstr>
      <vt:lpstr>Pactuação Interfederativa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Principais realizações</vt:lpstr>
      <vt:lpstr>Principais realizações</vt:lpstr>
      <vt:lpstr>Principais realizações</vt:lpstr>
      <vt:lpstr>Principais realizações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 Alves</dc:creator>
  <cp:lastModifiedBy>Bárbara Mendonça Macedo</cp:lastModifiedBy>
  <cp:revision>1102</cp:revision>
  <cp:lastPrinted>2024-10-24T19:02:26Z</cp:lastPrinted>
  <dcterms:created xsi:type="dcterms:W3CDTF">2021-09-27T19:59:23Z</dcterms:created>
  <dcterms:modified xsi:type="dcterms:W3CDTF">2024-11-12T14:40:49Z</dcterms:modified>
</cp:coreProperties>
</file>